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5"/>
  </p:notesMasterIdLst>
  <p:handoutMasterIdLst>
    <p:handoutMasterId r:id="rId16"/>
  </p:handoutMasterIdLst>
  <p:sldIdLst>
    <p:sldId id="262" r:id="rId2"/>
    <p:sldId id="256" r:id="rId3"/>
    <p:sldId id="264" r:id="rId4"/>
    <p:sldId id="265" r:id="rId5"/>
    <p:sldId id="266" r:id="rId6"/>
    <p:sldId id="261" r:id="rId7"/>
    <p:sldId id="267" r:id="rId8"/>
    <p:sldId id="268" r:id="rId9"/>
    <p:sldId id="269" r:id="rId10"/>
    <p:sldId id="270" r:id="rId11"/>
    <p:sldId id="271" r:id="rId12"/>
    <p:sldId id="257"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556" autoAdjust="0"/>
  </p:normalViewPr>
  <p:slideViewPr>
    <p:cSldViewPr snapToGrid="0">
      <p:cViewPr varScale="1">
        <p:scale>
          <a:sx n="56" d="100"/>
          <a:sy n="56" d="100"/>
        </p:scale>
        <p:origin x="6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E87F4C-130B-45F2-AF66-828B59FA55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6CF216-64E9-4EC5-B1D6-07AA0B040E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0C8840-57A5-41F9-A4EA-D1D52176F025}" type="datetimeFigureOut">
              <a:rPr lang="en-US" smtClean="0"/>
              <a:t>8/10/2020</a:t>
            </a:fld>
            <a:endParaRPr lang="en-US"/>
          </a:p>
        </p:txBody>
      </p:sp>
      <p:sp>
        <p:nvSpPr>
          <p:cNvPr id="4" name="Footer Placeholder 3">
            <a:extLst>
              <a:ext uri="{FF2B5EF4-FFF2-40B4-BE49-F238E27FC236}">
                <a16:creationId xmlns:a16="http://schemas.microsoft.com/office/drawing/2014/main" id="{A4FDE085-3A17-4E04-8BC4-C3CB88E052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687B11-0F63-445F-A8B1-9EA4EF0A95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C1286F-9663-4DE0-B5E8-693BA5E8253D}" type="slidenum">
              <a:rPr lang="en-US" smtClean="0"/>
              <a:t>‹#›</a:t>
            </a:fld>
            <a:endParaRPr lang="en-US"/>
          </a:p>
        </p:txBody>
      </p:sp>
    </p:spTree>
    <p:extLst>
      <p:ext uri="{BB962C8B-B14F-4D97-AF65-F5344CB8AC3E}">
        <p14:creationId xmlns:p14="http://schemas.microsoft.com/office/powerpoint/2010/main" val="18040141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A48064-134F-4AF4-8821-161F9F2B8D49}" type="datetimeFigureOut">
              <a:rPr lang="en-US" smtClean="0"/>
              <a:t>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0B27C-B7A4-4C0A-B7B5-61EA080EDBD4}" type="slidenum">
              <a:rPr lang="en-US" smtClean="0"/>
              <a:t>‹#›</a:t>
            </a:fld>
            <a:endParaRPr lang="en-US"/>
          </a:p>
        </p:txBody>
      </p:sp>
    </p:spTree>
    <p:extLst>
      <p:ext uri="{BB962C8B-B14F-4D97-AF65-F5344CB8AC3E}">
        <p14:creationId xmlns:p14="http://schemas.microsoft.com/office/powerpoint/2010/main" val="411414311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9f72eed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9f72eed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89f72eed8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89f72eed8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9f72eed8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9f72eed8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9f72eed8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89f72eed8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A95F6-10AE-4952-A861-EEBB9EA35A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B8F77A-2DF7-4577-9886-2CF6FDD532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56EC49-BA10-417A-A379-CC1EF793A7FF}"/>
              </a:ext>
            </a:extLst>
          </p:cNvPr>
          <p:cNvSpPr>
            <a:spLocks noGrp="1"/>
          </p:cNvSpPr>
          <p:nvPr>
            <p:ph type="dt" sz="half" idx="10"/>
          </p:nvPr>
        </p:nvSpPr>
        <p:spPr/>
        <p:txBody>
          <a:bodyPr/>
          <a:lstStyle/>
          <a:p>
            <a:pPr lvl="0"/>
            <a:fld id="{15CE15F7-704E-4D83-BC13-EB7EFF2C1642}" type="datetime1">
              <a:rPr lang="en-US" smtClean="0"/>
              <a:t>8/10/2020</a:t>
            </a:fld>
            <a:endParaRPr lang="en-US"/>
          </a:p>
        </p:txBody>
      </p:sp>
      <p:sp>
        <p:nvSpPr>
          <p:cNvPr id="5" name="Footer Placeholder 4">
            <a:extLst>
              <a:ext uri="{FF2B5EF4-FFF2-40B4-BE49-F238E27FC236}">
                <a16:creationId xmlns:a16="http://schemas.microsoft.com/office/drawing/2014/main" id="{9E099034-381C-4859-AA21-0187DE2A78E2}"/>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FDD7643F-0EB1-4036-BE72-FF6C6AAA98E9}"/>
              </a:ext>
            </a:extLst>
          </p:cNvPr>
          <p:cNvSpPr>
            <a:spLocks noGrp="1"/>
          </p:cNvSpPr>
          <p:nvPr>
            <p:ph type="sldNum" sz="quarter" idx="12"/>
          </p:nvPr>
        </p:nvSpPr>
        <p:spPr/>
        <p:txBody>
          <a:bodyPr/>
          <a:lstStyle/>
          <a:p>
            <a:pPr lvl="0"/>
            <a:fld id="{24FE7A39-DBC4-4C47-B351-8B893AC56947}" type="slidenum">
              <a:rPr lang="en-US" smtClean="0"/>
              <a:t>‹#›</a:t>
            </a:fld>
            <a:endParaRPr lang="en-US"/>
          </a:p>
        </p:txBody>
      </p:sp>
    </p:spTree>
    <p:extLst>
      <p:ext uri="{BB962C8B-B14F-4D97-AF65-F5344CB8AC3E}">
        <p14:creationId xmlns:p14="http://schemas.microsoft.com/office/powerpoint/2010/main" val="2772936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88BCD-AA46-439B-910E-5CFA98CB07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C4D286-BD31-4175-B181-5BE4C82CC4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08D84-FB1B-416D-BEEF-0386E85292E0}"/>
              </a:ext>
            </a:extLst>
          </p:cNvPr>
          <p:cNvSpPr>
            <a:spLocks noGrp="1"/>
          </p:cNvSpPr>
          <p:nvPr>
            <p:ph type="dt" sz="half" idx="10"/>
          </p:nvPr>
        </p:nvSpPr>
        <p:spPr/>
        <p:txBody>
          <a:bodyPr/>
          <a:lstStyle/>
          <a:p>
            <a:fld id="{D58F1EBE-BB0F-41D5-8428-27E2B585E105}" type="datetime1">
              <a:rPr lang="en-US" smtClean="0"/>
              <a:t>8/10/2020</a:t>
            </a:fld>
            <a:endParaRPr lang="en-US" dirty="0"/>
          </a:p>
        </p:txBody>
      </p:sp>
      <p:sp>
        <p:nvSpPr>
          <p:cNvPr id="5" name="Footer Placeholder 4">
            <a:extLst>
              <a:ext uri="{FF2B5EF4-FFF2-40B4-BE49-F238E27FC236}">
                <a16:creationId xmlns:a16="http://schemas.microsoft.com/office/drawing/2014/main" id="{8751E875-0E6B-4640-AC2F-006576B131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522A05-0CF3-43FC-9EB3-47A7095DC734}"/>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2206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D66145-88E6-4A5A-8B24-C9D84282A2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67921A-9F50-4B8A-8141-41BD824AD9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BEE63-B267-4006-8EA4-A0982E70DE68}"/>
              </a:ext>
            </a:extLst>
          </p:cNvPr>
          <p:cNvSpPr>
            <a:spLocks noGrp="1"/>
          </p:cNvSpPr>
          <p:nvPr>
            <p:ph type="dt" sz="half" idx="10"/>
          </p:nvPr>
        </p:nvSpPr>
        <p:spPr/>
        <p:txBody>
          <a:bodyPr/>
          <a:lstStyle/>
          <a:p>
            <a:fld id="{BC335FEA-32CF-4C32-BCD0-89F395141D04}" type="datetime1">
              <a:rPr lang="en-US" smtClean="0"/>
              <a:t>8/10/2020</a:t>
            </a:fld>
            <a:endParaRPr lang="en-US" dirty="0"/>
          </a:p>
        </p:txBody>
      </p:sp>
      <p:sp>
        <p:nvSpPr>
          <p:cNvPr id="5" name="Footer Placeholder 4">
            <a:extLst>
              <a:ext uri="{FF2B5EF4-FFF2-40B4-BE49-F238E27FC236}">
                <a16:creationId xmlns:a16="http://schemas.microsoft.com/office/drawing/2014/main" id="{29F2592C-E510-4928-A751-DD49AA79D6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272ACC-86B7-4F1E-BC66-667AB3B6465A}"/>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03916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EC12C-A4A0-4609-90E9-509B1989F0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957E7-D6B3-428A-AA91-7558A8B9F0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551E6A-26FD-464E-B294-464151036185}"/>
              </a:ext>
            </a:extLst>
          </p:cNvPr>
          <p:cNvSpPr>
            <a:spLocks noGrp="1"/>
          </p:cNvSpPr>
          <p:nvPr>
            <p:ph type="dt" sz="half" idx="10"/>
          </p:nvPr>
        </p:nvSpPr>
        <p:spPr/>
        <p:txBody>
          <a:bodyPr/>
          <a:lstStyle/>
          <a:p>
            <a:fld id="{3CDEAF36-43E3-4979-86C5-D35D2B62E8F3}" type="datetime1">
              <a:rPr lang="en-US" smtClean="0"/>
              <a:t>8/10/2020</a:t>
            </a:fld>
            <a:endParaRPr lang="en-US" dirty="0"/>
          </a:p>
        </p:txBody>
      </p:sp>
      <p:sp>
        <p:nvSpPr>
          <p:cNvPr id="5" name="Footer Placeholder 4">
            <a:extLst>
              <a:ext uri="{FF2B5EF4-FFF2-40B4-BE49-F238E27FC236}">
                <a16:creationId xmlns:a16="http://schemas.microsoft.com/office/drawing/2014/main" id="{8FA50075-C8EC-40D4-AC92-EE739EDB5D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7A8F3A-25E6-4AAF-813E-A0BCC2E2FDB1}"/>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2265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1F71-606F-4A50-B8B0-B898BD082A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69299C-7A2D-457C-8711-97F7440C2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BD991-831C-4E8C-A389-1DB9BCD330F8}"/>
              </a:ext>
            </a:extLst>
          </p:cNvPr>
          <p:cNvSpPr>
            <a:spLocks noGrp="1"/>
          </p:cNvSpPr>
          <p:nvPr>
            <p:ph type="dt" sz="half" idx="10"/>
          </p:nvPr>
        </p:nvSpPr>
        <p:spPr/>
        <p:txBody>
          <a:bodyPr/>
          <a:lstStyle/>
          <a:p>
            <a:fld id="{23714891-B188-47A6-8C4E-13D18928282C}" type="datetime1">
              <a:rPr lang="en-US" smtClean="0"/>
              <a:t>8/10/2020</a:t>
            </a:fld>
            <a:endParaRPr lang="en-US" dirty="0"/>
          </a:p>
        </p:txBody>
      </p:sp>
      <p:sp>
        <p:nvSpPr>
          <p:cNvPr id="5" name="Footer Placeholder 4">
            <a:extLst>
              <a:ext uri="{FF2B5EF4-FFF2-40B4-BE49-F238E27FC236}">
                <a16:creationId xmlns:a16="http://schemas.microsoft.com/office/drawing/2014/main" id="{85559CC2-1B38-4AEB-B1E0-EE7EBAA61F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491725-0D47-4184-8DDD-8573E2BC9499}"/>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524151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95ECA-EF28-4E43-98D3-F15FF39AC5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019678-9545-474A-8312-9F4056BD2F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6734AA-B65D-495B-8C49-60DD1E1706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D64CB6-24C1-4D6A-863C-EF5E86397E84}"/>
              </a:ext>
            </a:extLst>
          </p:cNvPr>
          <p:cNvSpPr>
            <a:spLocks noGrp="1"/>
          </p:cNvSpPr>
          <p:nvPr>
            <p:ph type="dt" sz="half" idx="10"/>
          </p:nvPr>
        </p:nvSpPr>
        <p:spPr/>
        <p:txBody>
          <a:bodyPr/>
          <a:lstStyle/>
          <a:p>
            <a:fld id="{80701B43-1CB5-4028-BF01-80C9185A26CB}" type="datetime1">
              <a:rPr lang="en-US" smtClean="0"/>
              <a:t>8/10/2020</a:t>
            </a:fld>
            <a:endParaRPr lang="en-US" dirty="0"/>
          </a:p>
        </p:txBody>
      </p:sp>
      <p:sp>
        <p:nvSpPr>
          <p:cNvPr id="6" name="Footer Placeholder 5">
            <a:extLst>
              <a:ext uri="{FF2B5EF4-FFF2-40B4-BE49-F238E27FC236}">
                <a16:creationId xmlns:a16="http://schemas.microsoft.com/office/drawing/2014/main" id="{61DFB5F1-AC7C-4574-AC2F-13B694F18D5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75B12A9-CC64-420B-AD6C-A5DA35132467}"/>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2811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A3714-7D03-4B31-8ADC-6F9589A86A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944EAA-355D-4FA9-82EB-833A4CB67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E4AEC5-E282-4CC7-9129-7536B64E6B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2D5AE1-91E0-407C-8011-B48BCF14C9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6D4EB9-A9E8-4024-A67B-478C467057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8435DF-0ED1-4067-A8F3-01C31D379EBF}"/>
              </a:ext>
            </a:extLst>
          </p:cNvPr>
          <p:cNvSpPr>
            <a:spLocks noGrp="1"/>
          </p:cNvSpPr>
          <p:nvPr>
            <p:ph type="dt" sz="half" idx="10"/>
          </p:nvPr>
        </p:nvSpPr>
        <p:spPr/>
        <p:txBody>
          <a:bodyPr/>
          <a:lstStyle/>
          <a:p>
            <a:fld id="{B689C847-446A-4A69-893B-50A80C91CABA}" type="datetime1">
              <a:rPr lang="en-US" smtClean="0"/>
              <a:t>8/10/2020</a:t>
            </a:fld>
            <a:endParaRPr lang="en-US" dirty="0"/>
          </a:p>
        </p:txBody>
      </p:sp>
      <p:sp>
        <p:nvSpPr>
          <p:cNvPr id="8" name="Footer Placeholder 7">
            <a:extLst>
              <a:ext uri="{FF2B5EF4-FFF2-40B4-BE49-F238E27FC236}">
                <a16:creationId xmlns:a16="http://schemas.microsoft.com/office/drawing/2014/main" id="{6624DAA2-1F50-49BD-8440-D554F4C8B1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E7450FC-6AFF-44D0-833C-2AF418975470}"/>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99230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C8A4-AC32-4396-A688-18FA7C4E4C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F4B6EE-0F53-469E-8A24-D2DF61039726}"/>
              </a:ext>
            </a:extLst>
          </p:cNvPr>
          <p:cNvSpPr>
            <a:spLocks noGrp="1"/>
          </p:cNvSpPr>
          <p:nvPr>
            <p:ph type="dt" sz="half" idx="10"/>
          </p:nvPr>
        </p:nvSpPr>
        <p:spPr/>
        <p:txBody>
          <a:bodyPr/>
          <a:lstStyle/>
          <a:p>
            <a:fld id="{DDF20A0E-FA34-43C0-BECC-00FA2B1723B8}" type="datetime1">
              <a:rPr lang="en-US" smtClean="0"/>
              <a:t>8/10/2020</a:t>
            </a:fld>
            <a:endParaRPr lang="en-US" dirty="0"/>
          </a:p>
        </p:txBody>
      </p:sp>
      <p:sp>
        <p:nvSpPr>
          <p:cNvPr id="4" name="Footer Placeholder 3">
            <a:extLst>
              <a:ext uri="{FF2B5EF4-FFF2-40B4-BE49-F238E27FC236}">
                <a16:creationId xmlns:a16="http://schemas.microsoft.com/office/drawing/2014/main" id="{6802F2FF-2DFC-41D5-AD02-66969E6804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BC870B9-9E0D-4F87-AEDB-19DA6DCB4021}"/>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25591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C2244A-4E5A-4725-BD13-16C4F9E2442B}"/>
              </a:ext>
            </a:extLst>
          </p:cNvPr>
          <p:cNvSpPr>
            <a:spLocks noGrp="1"/>
          </p:cNvSpPr>
          <p:nvPr>
            <p:ph type="dt" sz="half" idx="10"/>
          </p:nvPr>
        </p:nvSpPr>
        <p:spPr/>
        <p:txBody>
          <a:bodyPr/>
          <a:lstStyle/>
          <a:p>
            <a:fld id="{9968FF89-8D1D-43D7-93ED-09F4546FB82E}" type="datetime1">
              <a:rPr lang="en-US" smtClean="0"/>
              <a:t>8/10/2020</a:t>
            </a:fld>
            <a:endParaRPr lang="en-US" dirty="0"/>
          </a:p>
        </p:txBody>
      </p:sp>
      <p:sp>
        <p:nvSpPr>
          <p:cNvPr id="3" name="Footer Placeholder 2">
            <a:extLst>
              <a:ext uri="{FF2B5EF4-FFF2-40B4-BE49-F238E27FC236}">
                <a16:creationId xmlns:a16="http://schemas.microsoft.com/office/drawing/2014/main" id="{5EE92BD2-24A1-4A77-BF24-BF78C23DF12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DCF17BC-E93B-4037-8C58-B4364463C29C}"/>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282860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B8035-BD5F-41C3-AFC3-CD2FA06A85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81DAF7-8D67-495A-A84F-F210684C19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6C81FE-B777-4D63-93F3-141A3DB56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6B8A52-3FC8-44DC-ABEB-245DD7A76EFC}"/>
              </a:ext>
            </a:extLst>
          </p:cNvPr>
          <p:cNvSpPr>
            <a:spLocks noGrp="1"/>
          </p:cNvSpPr>
          <p:nvPr>
            <p:ph type="dt" sz="half" idx="10"/>
          </p:nvPr>
        </p:nvSpPr>
        <p:spPr/>
        <p:txBody>
          <a:bodyPr/>
          <a:lstStyle/>
          <a:p>
            <a:fld id="{1F9DC0AB-20C1-48B3-82A6-4C84A0D718D3}" type="datetime1">
              <a:rPr lang="en-US" smtClean="0"/>
              <a:t>8/10/2020</a:t>
            </a:fld>
            <a:endParaRPr lang="en-US" dirty="0"/>
          </a:p>
        </p:txBody>
      </p:sp>
      <p:sp>
        <p:nvSpPr>
          <p:cNvPr id="6" name="Footer Placeholder 5">
            <a:extLst>
              <a:ext uri="{FF2B5EF4-FFF2-40B4-BE49-F238E27FC236}">
                <a16:creationId xmlns:a16="http://schemas.microsoft.com/office/drawing/2014/main" id="{D40B153A-C440-414B-B7EB-FAC99C214BE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E7335A9-1500-4369-8804-A03783679471}"/>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0022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47F6-7AEB-48AB-B2A1-66AEBF2C4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286E7E-3E35-4C41-B651-81DAD4C3B9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5015EF-4BD8-437A-9D31-44063F7D7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6B8220-BAAD-41B6-8347-F170C61CB237}"/>
              </a:ext>
            </a:extLst>
          </p:cNvPr>
          <p:cNvSpPr>
            <a:spLocks noGrp="1"/>
          </p:cNvSpPr>
          <p:nvPr>
            <p:ph type="dt" sz="half" idx="10"/>
          </p:nvPr>
        </p:nvSpPr>
        <p:spPr/>
        <p:txBody>
          <a:bodyPr/>
          <a:lstStyle/>
          <a:p>
            <a:fld id="{55BFBB7F-8366-4AD6-B080-6C006D40052A}" type="datetime1">
              <a:rPr lang="en-US" smtClean="0"/>
              <a:t>8/10/2020</a:t>
            </a:fld>
            <a:endParaRPr lang="en-US" dirty="0"/>
          </a:p>
        </p:txBody>
      </p:sp>
      <p:sp>
        <p:nvSpPr>
          <p:cNvPr id="6" name="Footer Placeholder 5">
            <a:extLst>
              <a:ext uri="{FF2B5EF4-FFF2-40B4-BE49-F238E27FC236}">
                <a16:creationId xmlns:a16="http://schemas.microsoft.com/office/drawing/2014/main" id="{D467657E-66C4-4B0E-A031-2ACF7F8791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C3120A-8319-4F2F-888D-4979460F333E}"/>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64352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CD9FA9-A8BE-4E77-868F-28D6EE4E0F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DC7D7E-A279-4E63-A53B-251D1C228A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51229-BE7B-462D-A287-B93705E264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83498-84D8-4831-BE78-02F35EB8036B}" type="datetime1">
              <a:rPr lang="en-US" smtClean="0"/>
              <a:t>8/10/2020</a:t>
            </a:fld>
            <a:endParaRPr lang="en-US" dirty="0"/>
          </a:p>
        </p:txBody>
      </p:sp>
      <p:sp>
        <p:nvSpPr>
          <p:cNvPr id="5" name="Footer Placeholder 4">
            <a:extLst>
              <a:ext uri="{FF2B5EF4-FFF2-40B4-BE49-F238E27FC236}">
                <a16:creationId xmlns:a16="http://schemas.microsoft.com/office/drawing/2014/main" id="{81C80ECB-07A2-4D73-91C0-5B3CA97111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724F8DC-2749-4000-92AC-54790B2BC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58764134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Dktk8nr8IhI"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bar with black background and the words Carl Sandburg Home National Historic Site in white text.  A National Park Service arrowhead is on the right.">
            <a:extLst>
              <a:ext uri="{FF2B5EF4-FFF2-40B4-BE49-F238E27FC236}">
                <a16:creationId xmlns:a16="http://schemas.microsoft.com/office/drawing/2014/main" id="{8893EB64-19FC-4928-BF04-3A9A1137E76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21437" y="532843"/>
            <a:ext cx="10949126" cy="1049059"/>
          </a:xfrm>
          <a:prstGeom prst="rect">
            <a:avLst/>
          </a:prstGeom>
        </p:spPr>
      </p:pic>
      <p:sp>
        <p:nvSpPr>
          <p:cNvPr id="7" name="Title 1">
            <a:extLst>
              <a:ext uri="{FF2B5EF4-FFF2-40B4-BE49-F238E27FC236}">
                <a16:creationId xmlns:a16="http://schemas.microsoft.com/office/drawing/2014/main" id="{BC0CBC2B-9336-49BA-BD79-8245B7AE6CA0}"/>
              </a:ext>
            </a:extLst>
          </p:cNvPr>
          <p:cNvSpPr/>
          <p:nvPr/>
        </p:nvSpPr>
        <p:spPr>
          <a:xfrm>
            <a:off x="1273629" y="2323322"/>
            <a:ext cx="5443808" cy="3016210"/>
          </a:xfrm>
          <a:prstGeom prst="rect">
            <a:avLst/>
          </a:prstGeom>
        </p:spPr>
        <p:txBody>
          <a:bodyPr wrap="square">
            <a:spAutoFit/>
          </a:bodyPr>
          <a:lstStyle/>
          <a:p>
            <a:r>
              <a:rPr lang="en-US" sz="2800" b="1" dirty="0">
                <a:solidFill>
                  <a:srgbClr val="222222"/>
                </a:solidFill>
                <a:latin typeface="Cambria" panose="02040503050406030204" pitchFamily="18" charset="0"/>
                <a:ea typeface="Cambria" panose="02040503050406030204" pitchFamily="18" charset="0"/>
              </a:rPr>
              <a:t>"Poet of the People“</a:t>
            </a:r>
          </a:p>
          <a:p>
            <a:endParaRPr lang="en-US" dirty="0">
              <a:solidFill>
                <a:srgbClr val="222222"/>
              </a:solidFill>
              <a:latin typeface="Cambria" panose="02040503050406030204" pitchFamily="18" charset="0"/>
              <a:ea typeface="Cambria" panose="02040503050406030204" pitchFamily="18" charset="0"/>
            </a:endParaRPr>
          </a:p>
          <a:p>
            <a:r>
              <a:rPr lang="en-US" dirty="0">
                <a:solidFill>
                  <a:srgbClr val="555555"/>
                </a:solidFill>
                <a:latin typeface="Arial" panose="020B0604020202020204" pitchFamily="34" charset="0"/>
              </a:rPr>
              <a:t>Carl Sandburg provided a popular voice for the American people of the twentieth century and still speaks to us through his words, activism, music and the beauty and serenity of Carl Sandburg Home National Historic Site.</a:t>
            </a:r>
          </a:p>
          <a:p>
            <a:endParaRPr lang="en-US" b="0" i="0" dirty="0">
              <a:solidFill>
                <a:srgbClr val="555555"/>
              </a:solidFill>
              <a:effectLst/>
              <a:latin typeface="Arial" panose="020B0604020202020204" pitchFamily="34" charset="0"/>
            </a:endParaRPr>
          </a:p>
          <a:p>
            <a:endParaRPr lang="en-US" dirty="0">
              <a:solidFill>
                <a:srgbClr val="555555"/>
              </a:solidFill>
              <a:latin typeface="Arial" panose="020B0604020202020204" pitchFamily="34" charset="0"/>
            </a:endParaRPr>
          </a:p>
          <a:p>
            <a:r>
              <a:rPr lang="en-US" b="0" i="0" dirty="0">
                <a:solidFill>
                  <a:srgbClr val="555555"/>
                </a:solidFill>
                <a:effectLst/>
                <a:latin typeface="Arial" panose="020B0604020202020204" pitchFamily="34" charset="0"/>
              </a:rPr>
              <a:t>www.nps.gov/carl</a:t>
            </a:r>
          </a:p>
        </p:txBody>
      </p:sp>
      <p:pic>
        <p:nvPicPr>
          <p:cNvPr id="8" name="Picture 7" descr="Black and white portrait photo of Carl Sandburg.">
            <a:extLst>
              <a:ext uri="{FF2B5EF4-FFF2-40B4-BE49-F238E27FC236}">
                <a16:creationId xmlns:a16="http://schemas.microsoft.com/office/drawing/2014/main" id="{349BA5A0-B452-431F-AAA5-2AED9387B8AB}"/>
              </a:ext>
            </a:extLst>
          </p:cNvPr>
          <p:cNvPicPr>
            <a:picLocks noChangeAspect="1"/>
          </p:cNvPicPr>
          <p:nvPr/>
        </p:nvPicPr>
        <p:blipFill>
          <a:blip r:embed="rId3"/>
          <a:stretch>
            <a:fillRect/>
          </a:stretch>
        </p:blipFill>
        <p:spPr>
          <a:xfrm>
            <a:off x="8772967" y="2323322"/>
            <a:ext cx="2797596" cy="3592286"/>
          </a:xfrm>
          <a:prstGeom prst="rect">
            <a:avLst/>
          </a:prstGeom>
        </p:spPr>
      </p:pic>
      <p:sp>
        <p:nvSpPr>
          <p:cNvPr id="2" name="Slide Number Placeholder 1">
            <a:extLst>
              <a:ext uri="{FF2B5EF4-FFF2-40B4-BE49-F238E27FC236}">
                <a16:creationId xmlns:a16="http://schemas.microsoft.com/office/drawing/2014/main" id="{9496510E-EECE-4645-A954-9B96AA22D132}"/>
              </a:ext>
            </a:extLst>
          </p:cNvPr>
          <p:cNvSpPr>
            <a:spLocks noGrp="1"/>
          </p:cNvSpPr>
          <p:nvPr>
            <p:ph type="sldNum" sz="quarter"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769983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a:extLst>
              <a:ext uri="{FF2B5EF4-FFF2-40B4-BE49-F238E27FC236}">
                <a16:creationId xmlns:a16="http://schemas.microsoft.com/office/drawing/2014/main" id="{A935CA28-A278-4C08-AC34-94F2E03CB859}"/>
              </a:ext>
            </a:extLst>
          </p:cNvPr>
          <p:cNvPicPr/>
          <p:nvPr/>
        </p:nvPicPr>
        <p:blipFill>
          <a:blip r:embed="rId2"/>
          <a:srcRect/>
          <a:stretch>
            <a:fillRect/>
          </a:stretch>
        </p:blipFill>
        <p:spPr>
          <a:xfrm>
            <a:off x="683672" y="574553"/>
            <a:ext cx="7047097" cy="5521961"/>
          </a:xfrm>
          <a:prstGeom prst="rect">
            <a:avLst/>
          </a:prstGeom>
          <a:ln/>
        </p:spPr>
      </p:pic>
      <p:sp>
        <p:nvSpPr>
          <p:cNvPr id="3" name="Rectangle 2">
            <a:extLst>
              <a:ext uri="{FF2B5EF4-FFF2-40B4-BE49-F238E27FC236}">
                <a16:creationId xmlns:a16="http://schemas.microsoft.com/office/drawing/2014/main" id="{594F4499-E406-414F-A17A-937DB6E71729}"/>
              </a:ext>
            </a:extLst>
          </p:cNvPr>
          <p:cNvSpPr/>
          <p:nvPr/>
        </p:nvSpPr>
        <p:spPr>
          <a:xfrm>
            <a:off x="8167455" y="861022"/>
            <a:ext cx="3462291" cy="3064685"/>
          </a:xfrm>
          <a:prstGeom prst="rect">
            <a:avLst/>
          </a:prstGeom>
        </p:spPr>
        <p:txBody>
          <a:bodyPr wrap="square">
            <a:spAutoFit/>
          </a:bodyPr>
          <a:lstStyle/>
          <a:p>
            <a:pPr algn="ctr">
              <a:lnSpc>
                <a:spcPct val="115000"/>
              </a:lnSpc>
            </a:pPr>
            <a:r>
              <a:rPr lang="en-US" sz="2000" b="1" dirty="0">
                <a:highlight>
                  <a:srgbClr val="FFFFFF"/>
                </a:highlight>
                <a:latin typeface="Arial" panose="020B0604020202020204" pitchFamily="34" charset="0"/>
                <a:ea typeface="Arial" panose="020B0604020202020204" pitchFamily="34" charset="0"/>
              </a:rPr>
              <a:t>Good Morning America </a:t>
            </a:r>
            <a:r>
              <a:rPr lang="en-US" sz="1400" b="1" dirty="0">
                <a:highlight>
                  <a:srgbClr val="FFFFFF"/>
                </a:highlight>
                <a:latin typeface="Arial" panose="020B0604020202020204" pitchFamily="34" charset="0"/>
                <a:ea typeface="Arial" panose="020B0604020202020204" pitchFamily="34" charset="0"/>
              </a:rPr>
              <a:t>(excerpt)</a:t>
            </a:r>
          </a:p>
          <a:p>
            <a:pPr algn="ctr">
              <a:lnSpc>
                <a:spcPct val="115000"/>
              </a:lnSpc>
            </a:pPr>
            <a:r>
              <a:rPr lang="en-US" sz="1200" b="1" dirty="0">
                <a:highlight>
                  <a:srgbClr val="FFFFFF"/>
                </a:highlight>
                <a:latin typeface="Arial" panose="020B0604020202020204" pitchFamily="34" charset="0"/>
                <a:ea typeface="Arial" panose="020B0604020202020204" pitchFamily="34" charset="0"/>
              </a:rPr>
              <a:t>By Carl Sandburg</a:t>
            </a:r>
            <a:endParaRPr lang="en-US" sz="1200" dirty="0">
              <a:highlight>
                <a:srgbClr val="FFFFFF"/>
              </a:highlight>
              <a:latin typeface="Arial" panose="020B0604020202020204" pitchFamily="34" charset="0"/>
              <a:ea typeface="Arial" panose="020B0604020202020204" pitchFamily="34" charset="0"/>
            </a:endParaRPr>
          </a:p>
          <a:p>
            <a:pPr algn="ctr">
              <a:lnSpc>
                <a:spcPct val="115000"/>
              </a:lnSpc>
            </a:pPr>
            <a:endParaRPr lang="en-US" sz="1400" b="1" dirty="0">
              <a:highlight>
                <a:srgbClr val="FFFFFF"/>
              </a:highlight>
              <a:latin typeface="Arial" panose="020B0604020202020204" pitchFamily="34" charset="0"/>
              <a:ea typeface="Arial" panose="020B0604020202020204" pitchFamily="34" charset="0"/>
            </a:endParaRPr>
          </a:p>
          <a:p>
            <a:pPr algn="ctr">
              <a:lnSpc>
                <a:spcPct val="115000"/>
              </a:lnSpc>
            </a:pPr>
            <a:endParaRPr lang="en-US" sz="1400" dirty="0">
              <a:highlight>
                <a:srgbClr val="FFFFFF"/>
              </a:highlight>
              <a:latin typeface="Arial" panose="020B0604020202020204" pitchFamily="34" charset="0"/>
              <a:ea typeface="Arial" panose="020B0604020202020204" pitchFamily="34" charset="0"/>
            </a:endParaRPr>
          </a:p>
          <a:p>
            <a:pPr algn="ctr">
              <a:lnSpc>
                <a:spcPct val="115000"/>
              </a:lnSpc>
            </a:pPr>
            <a:r>
              <a:rPr lang="en-US" sz="2400" dirty="0">
                <a:highlight>
                  <a:srgbClr val="FFFFFF"/>
                </a:highlight>
                <a:latin typeface="Arial" panose="020B0604020202020204" pitchFamily="34" charset="0"/>
                <a:ea typeface="Arial" panose="020B0604020202020204" pitchFamily="34" charset="0"/>
              </a:rPr>
              <a:t>“We are afraid.  What are we afraid of?</a:t>
            </a:r>
            <a:endParaRPr lang="en-US" sz="2400" dirty="0">
              <a:latin typeface="Arial" panose="020B0604020202020204" pitchFamily="34" charset="0"/>
              <a:ea typeface="Arial" panose="020B0604020202020204" pitchFamily="34" charset="0"/>
            </a:endParaRPr>
          </a:p>
          <a:p>
            <a:pPr algn="ctr">
              <a:lnSpc>
                <a:spcPct val="115000"/>
              </a:lnSpc>
            </a:pPr>
            <a:r>
              <a:rPr lang="en-US" sz="2400" dirty="0">
                <a:highlight>
                  <a:srgbClr val="FFFFFF"/>
                </a:highlight>
                <a:latin typeface="Arial" panose="020B0604020202020204" pitchFamily="34" charset="0"/>
                <a:ea typeface="Arial" panose="020B0604020202020204" pitchFamily="34" charset="0"/>
              </a:rPr>
              <a:t>We are afraid of what we are afraid of.”</a:t>
            </a:r>
            <a:endParaRPr lang="en-US" sz="2400" dirty="0">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25BEE507-7BBF-458A-96EF-88D268D7CFB9}"/>
              </a:ext>
            </a:extLst>
          </p:cNvPr>
          <p:cNvSpPr>
            <a:spLocks noGrp="1"/>
          </p:cNvSpPr>
          <p:nvPr>
            <p:ph type="sldNum" sz="quarter"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374640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7C5FF6AB-4CFF-4BBE-971D-42EF2D3B0597}"/>
              </a:ext>
            </a:extLst>
          </p:cNvPr>
          <p:cNvPicPr/>
          <p:nvPr/>
        </p:nvPicPr>
        <p:blipFill rotWithShape="1">
          <a:blip r:embed="rId2">
            <a:extLst>
              <a:ext uri="{28A0092B-C50C-407E-A947-70E740481C1C}">
                <a14:useLocalDpi xmlns:a14="http://schemas.microsoft.com/office/drawing/2010/main" val="0"/>
              </a:ext>
            </a:extLst>
          </a:blip>
          <a:srcRect l="14469" r="11491"/>
          <a:stretch/>
        </p:blipFill>
        <p:spPr>
          <a:xfrm>
            <a:off x="408372" y="612559"/>
            <a:ext cx="6267635" cy="5397624"/>
          </a:xfrm>
          <a:prstGeom prst="rect">
            <a:avLst/>
          </a:prstGeom>
        </p:spPr>
      </p:pic>
      <p:sp>
        <p:nvSpPr>
          <p:cNvPr id="4" name="Slide Number Placeholder 3">
            <a:extLst>
              <a:ext uri="{FF2B5EF4-FFF2-40B4-BE49-F238E27FC236}">
                <a16:creationId xmlns:a16="http://schemas.microsoft.com/office/drawing/2014/main" id="{0E69B979-23C7-4A61-A3FD-F9DECE842B4C}"/>
              </a:ext>
            </a:extLst>
          </p:cNvPr>
          <p:cNvSpPr>
            <a:spLocks noGrp="1"/>
          </p:cNvSpPr>
          <p:nvPr>
            <p:ph type="sldNum" sz="quarter" idx="12"/>
          </p:nvPr>
        </p:nvSpPr>
        <p:spPr/>
        <p:txBody>
          <a:bodyPr/>
          <a:lstStyle/>
          <a:p>
            <a:fld id="{00000000-1234-1234-1234-123412341234}" type="slidenum">
              <a:rPr lang="en" smtClean="0"/>
              <a:pPr/>
              <a:t>11</a:t>
            </a:fld>
            <a:endParaRPr lang="en"/>
          </a:p>
        </p:txBody>
      </p:sp>
      <p:sp>
        <p:nvSpPr>
          <p:cNvPr id="5" name="TextBox 4">
            <a:extLst>
              <a:ext uri="{FF2B5EF4-FFF2-40B4-BE49-F238E27FC236}">
                <a16:creationId xmlns:a16="http://schemas.microsoft.com/office/drawing/2014/main" id="{5CFD6866-1479-4167-A4E3-565F56A233C0}"/>
              </a:ext>
            </a:extLst>
          </p:cNvPr>
          <p:cNvSpPr txBox="1"/>
          <p:nvPr/>
        </p:nvSpPr>
        <p:spPr>
          <a:xfrm>
            <a:off x="7004481" y="1402672"/>
            <a:ext cx="4530572" cy="3139321"/>
          </a:xfrm>
          <a:prstGeom prst="rect">
            <a:avLst/>
          </a:prstGeom>
          <a:noFill/>
        </p:spPr>
        <p:txBody>
          <a:bodyPr wrap="square" rtlCol="0">
            <a:spAutoFit/>
          </a:bodyPr>
          <a:lstStyle/>
          <a:p>
            <a:r>
              <a:rPr lang="en-US" dirty="0"/>
              <a:t>As a journalist, you must be objective and state the facts that you observe, like Carl Sandburg did when he wrote about the Chicago Race Riots in July 1919. Look at the recent photograph on this slide and complete the photographic analysis form on the next page.</a:t>
            </a:r>
          </a:p>
          <a:p>
            <a:endParaRPr lang="en-US" dirty="0"/>
          </a:p>
          <a:p>
            <a:r>
              <a:rPr lang="en-US" dirty="0"/>
              <a:t>Journalist – a person who writes for newspapers, magazines, or news websites or prepares news to be broadcast.</a:t>
            </a:r>
          </a:p>
        </p:txBody>
      </p:sp>
      <p:sp>
        <p:nvSpPr>
          <p:cNvPr id="7" name="TextBox 6">
            <a:extLst>
              <a:ext uri="{FF2B5EF4-FFF2-40B4-BE49-F238E27FC236}">
                <a16:creationId xmlns:a16="http://schemas.microsoft.com/office/drawing/2014/main" id="{F3BD2717-75A4-43C3-A454-54A300A30837}"/>
              </a:ext>
            </a:extLst>
          </p:cNvPr>
          <p:cNvSpPr txBox="1"/>
          <p:nvPr/>
        </p:nvSpPr>
        <p:spPr>
          <a:xfrm>
            <a:off x="7004481" y="661373"/>
            <a:ext cx="4233909" cy="461665"/>
          </a:xfrm>
          <a:prstGeom prst="rect">
            <a:avLst/>
          </a:prstGeom>
          <a:noFill/>
        </p:spPr>
        <p:txBody>
          <a:bodyPr wrap="square" rtlCol="0">
            <a:spAutoFit/>
          </a:bodyPr>
          <a:lstStyle/>
          <a:p>
            <a:r>
              <a:rPr lang="en-US" sz="2400" b="1" dirty="0"/>
              <a:t>Photographic Analysis</a:t>
            </a:r>
          </a:p>
        </p:txBody>
      </p:sp>
    </p:spTree>
    <p:extLst>
      <p:ext uri="{BB962C8B-B14F-4D97-AF65-F5344CB8AC3E}">
        <p14:creationId xmlns:p14="http://schemas.microsoft.com/office/powerpoint/2010/main" val="391911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8AF330-AC2F-4454-B7A3-A4A1E7B99ACE}"/>
              </a:ext>
            </a:extLst>
          </p:cNvPr>
          <p:cNvSpPr txBox="1"/>
          <p:nvPr/>
        </p:nvSpPr>
        <p:spPr>
          <a:xfrm>
            <a:off x="4168585" y="197226"/>
            <a:ext cx="4025152"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000000"/>
                </a:solidFill>
                <a:uFillTx/>
                <a:latin typeface="Frutiger LT Std 45 Light"/>
              </a:rPr>
              <a:t>Photographic Analysis Form</a:t>
            </a:r>
          </a:p>
        </p:txBody>
      </p:sp>
      <p:graphicFrame>
        <p:nvGraphicFramePr>
          <p:cNvPr id="3" name="Table 3">
            <a:extLst>
              <a:ext uri="{FF2B5EF4-FFF2-40B4-BE49-F238E27FC236}">
                <a16:creationId xmlns:a16="http://schemas.microsoft.com/office/drawing/2014/main" id="{8E4B5AD6-4F1F-4181-95D5-47CC162764F0}"/>
              </a:ext>
            </a:extLst>
          </p:cNvPr>
          <p:cNvGraphicFramePr>
            <a:graphicFrameLocks noGrp="1"/>
          </p:cNvGraphicFramePr>
          <p:nvPr>
            <p:extLst>
              <p:ext uri="{D42A27DB-BD31-4B8C-83A1-F6EECF244321}">
                <p14:modId xmlns:p14="http://schemas.microsoft.com/office/powerpoint/2010/main" val="743306786"/>
              </p:ext>
            </p:extLst>
          </p:nvPr>
        </p:nvGraphicFramePr>
        <p:xfrm>
          <a:off x="466161" y="645456"/>
          <a:ext cx="11245364" cy="5818087"/>
        </p:xfrm>
        <a:graphic>
          <a:graphicData uri="http://schemas.openxmlformats.org/drawingml/2006/table">
            <a:tbl>
              <a:tblPr firstRow="1" bandRow="1">
                <a:effectLst/>
                <a:tableStyleId>{5C22544A-7EE6-4342-B048-85BDC9FD1C3A}</a:tableStyleId>
              </a:tblPr>
              <a:tblGrid>
                <a:gridCol w="2811341">
                  <a:extLst>
                    <a:ext uri="{9D8B030D-6E8A-4147-A177-3AD203B41FA5}">
                      <a16:colId xmlns:a16="http://schemas.microsoft.com/office/drawing/2014/main" val="3899546519"/>
                    </a:ext>
                  </a:extLst>
                </a:gridCol>
                <a:gridCol w="2811341">
                  <a:extLst>
                    <a:ext uri="{9D8B030D-6E8A-4147-A177-3AD203B41FA5}">
                      <a16:colId xmlns:a16="http://schemas.microsoft.com/office/drawing/2014/main" val="99526281"/>
                    </a:ext>
                  </a:extLst>
                </a:gridCol>
                <a:gridCol w="2811341">
                  <a:extLst>
                    <a:ext uri="{9D8B030D-6E8A-4147-A177-3AD203B41FA5}">
                      <a16:colId xmlns:a16="http://schemas.microsoft.com/office/drawing/2014/main" val="2161137362"/>
                    </a:ext>
                  </a:extLst>
                </a:gridCol>
                <a:gridCol w="2811341">
                  <a:extLst>
                    <a:ext uri="{9D8B030D-6E8A-4147-A177-3AD203B41FA5}">
                      <a16:colId xmlns:a16="http://schemas.microsoft.com/office/drawing/2014/main" val="599183898"/>
                    </a:ext>
                  </a:extLst>
                </a:gridCol>
              </a:tblGrid>
              <a:tr h="546582">
                <a:tc>
                  <a:txBody>
                    <a:bodyPr/>
                    <a:lstStyle/>
                    <a:p>
                      <a:pPr lvl="0"/>
                      <a:r>
                        <a:rPr lang="en-US" dirty="0">
                          <a:latin typeface="Arial" panose="020B0604020202020204" pitchFamily="34" charset="0"/>
                          <a:cs typeface="Arial" panose="020B0604020202020204" pitchFamily="34" charset="0"/>
                        </a:rPr>
                        <a:t>Objective Observation</a:t>
                      </a:r>
                    </a:p>
                  </a:txBody>
                  <a:tcPr>
                    <a:solidFill>
                      <a:schemeClr val="accent2">
                        <a:lumMod val="75000"/>
                      </a:schemeClr>
                    </a:solidFill>
                  </a:tcPr>
                </a:tc>
                <a:tc>
                  <a:txBody>
                    <a:bodyPr/>
                    <a:lstStyle/>
                    <a:p>
                      <a:pPr lvl="0"/>
                      <a:r>
                        <a:rPr lang="en-US" dirty="0">
                          <a:latin typeface="Arial" panose="020B0604020202020204" pitchFamily="34" charset="0"/>
                          <a:cs typeface="Arial" panose="020B0604020202020204" pitchFamily="34" charset="0"/>
                        </a:rPr>
                        <a:t>Subjective Observation</a:t>
                      </a:r>
                    </a:p>
                  </a:txBody>
                  <a:tcPr>
                    <a:solidFill>
                      <a:schemeClr val="accent2">
                        <a:lumMod val="75000"/>
                      </a:schemeClr>
                    </a:solidFill>
                  </a:tcPr>
                </a:tc>
                <a:tc>
                  <a:txBody>
                    <a:bodyPr/>
                    <a:lstStyle/>
                    <a:p>
                      <a:pPr lvl="0"/>
                      <a:r>
                        <a:rPr lang="en-US" dirty="0">
                          <a:latin typeface="Arial" panose="020B0604020202020204" pitchFamily="34" charset="0"/>
                          <a:cs typeface="Arial" panose="020B0604020202020204" pitchFamily="34" charset="0"/>
                        </a:rPr>
                        <a:t>Knowledge</a:t>
                      </a:r>
                    </a:p>
                  </a:txBody>
                  <a:tcPr>
                    <a:solidFill>
                      <a:schemeClr val="accent2">
                        <a:lumMod val="75000"/>
                      </a:schemeClr>
                    </a:solidFill>
                  </a:tcPr>
                </a:tc>
                <a:tc>
                  <a:txBody>
                    <a:bodyPr/>
                    <a:lstStyle/>
                    <a:p>
                      <a:pPr lvl="0"/>
                      <a:r>
                        <a:rPr lang="en-US" dirty="0">
                          <a:latin typeface="Arial" panose="020B0604020202020204" pitchFamily="34" charset="0"/>
                          <a:cs typeface="Arial" panose="020B0604020202020204" pitchFamily="34" charset="0"/>
                        </a:rPr>
                        <a:t>Deduction</a:t>
                      </a:r>
                    </a:p>
                  </a:txBody>
                  <a:tcPr>
                    <a:solidFill>
                      <a:schemeClr val="accent2">
                        <a:lumMod val="75000"/>
                      </a:schemeClr>
                    </a:solidFill>
                  </a:tcPr>
                </a:tc>
                <a:extLst>
                  <a:ext uri="{0D108BD9-81ED-4DB2-BD59-A6C34878D82A}">
                    <a16:rowId xmlns:a16="http://schemas.microsoft.com/office/drawing/2014/main" val="2572307097"/>
                  </a:ext>
                </a:extLst>
              </a:tr>
              <a:tr h="1724777">
                <a:tc>
                  <a:txBody>
                    <a:bodyPr/>
                    <a:lstStyle/>
                    <a:p>
                      <a:pPr lvl="0">
                        <a:buNone/>
                      </a:pPr>
                      <a:r>
                        <a:rPr lang="en-US" sz="1200" b="0" i="0" u="none" strike="noStrike" dirty="0">
                          <a:latin typeface="Arial" panose="020B0604020202020204" pitchFamily="34" charset="0"/>
                          <a:cs typeface="Arial" panose="020B0604020202020204" pitchFamily="34" charset="0"/>
                        </a:rPr>
                        <a:t>Describe what you see in the photograph—the forms, structures, arrangement of the various elements. Avoid personal feelings or interpretations.  Your description should help someone who has not seen the image to visualize it. </a:t>
                      </a:r>
                    </a:p>
                  </a:txBody>
                  <a:tcPr>
                    <a:solidFill>
                      <a:schemeClr val="accent4">
                        <a:lumMod val="40000"/>
                        <a:lumOff val="60000"/>
                      </a:schemeClr>
                    </a:solidFill>
                  </a:tcPr>
                </a:tc>
                <a:tc>
                  <a:txBody>
                    <a:bodyPr/>
                    <a:lstStyle/>
                    <a:p>
                      <a:pPr lvl="0"/>
                      <a:r>
                        <a:rPr lang="en-US" sz="1200" dirty="0">
                          <a:latin typeface="Arial" panose="020B0604020202020204" pitchFamily="34" charset="0"/>
                          <a:cs typeface="Arial" panose="020B0604020202020204" pitchFamily="34" charset="0"/>
                        </a:rPr>
                        <a:t>Describe your personal feelings, associations, and judgments about the image. Always anchor your subjective response in something that is seen. For example: I see and it makes me feel...or think...</a:t>
                      </a:r>
                    </a:p>
                  </a:txBody>
                  <a:tcPr>
                    <a:solidFill>
                      <a:schemeClr val="accent4">
                        <a:lumMod val="40000"/>
                        <a:lumOff val="60000"/>
                      </a:schemeClr>
                    </a:solidFill>
                  </a:tcPr>
                </a:tc>
                <a:tc>
                  <a:txBody>
                    <a:bodyPr/>
                    <a:lstStyle/>
                    <a:p>
                      <a:pPr lvl="0"/>
                      <a:r>
                        <a:rPr lang="en-US" sz="1200" dirty="0">
                          <a:latin typeface="Arial" panose="020B0604020202020204" pitchFamily="34" charset="0"/>
                          <a:cs typeface="Arial" panose="020B0604020202020204" pitchFamily="34" charset="0"/>
                        </a:rPr>
                        <a:t>What prior knowledge do you have that you can associate with this image—prior experience, assumptions, bias, and intuitions. </a:t>
                      </a:r>
                    </a:p>
                  </a:txBody>
                  <a:tcPr>
                    <a:solidFill>
                      <a:schemeClr val="accent4">
                        <a:lumMod val="40000"/>
                        <a:lumOff val="60000"/>
                      </a:schemeClr>
                    </a:solidFill>
                  </a:tcPr>
                </a:tc>
                <a:tc>
                  <a:txBody>
                    <a:bodyPr/>
                    <a:lstStyle/>
                    <a:p>
                      <a:pPr lvl="0"/>
                      <a:r>
                        <a:rPr lang="en-US" sz="1200" dirty="0">
                          <a:latin typeface="Arial" panose="020B0604020202020204" pitchFamily="34" charset="0"/>
                          <a:cs typeface="Arial" panose="020B0604020202020204" pitchFamily="34" charset="0"/>
                        </a:rPr>
                        <a:t>What conclusions can you make about this photograph? </a:t>
                      </a:r>
                    </a:p>
                  </a:txBody>
                  <a:tcPr>
                    <a:solidFill>
                      <a:schemeClr val="accent4">
                        <a:lumMod val="40000"/>
                        <a:lumOff val="60000"/>
                      </a:schemeClr>
                    </a:solidFill>
                  </a:tcPr>
                </a:tc>
                <a:extLst>
                  <a:ext uri="{0D108BD9-81ED-4DB2-BD59-A6C34878D82A}">
                    <a16:rowId xmlns:a16="http://schemas.microsoft.com/office/drawing/2014/main" val="2420402005"/>
                  </a:ext>
                </a:extLst>
              </a:tr>
              <a:tr h="3000146">
                <a:tc>
                  <a:txBody>
                    <a:bodyPr/>
                    <a:lstStyle/>
                    <a:p>
                      <a:pPr lvl="0">
                        <a:buNone/>
                      </a:pPr>
                      <a:endParaRPr lang="en-US" sz="1200" b="0" dirty="0">
                        <a:latin typeface="Arial" panose="020B0604020202020204" pitchFamily="34" charset="0"/>
                        <a:cs typeface="Arial" panose="020B0604020202020204" pitchFamily="34" charset="0"/>
                      </a:endParaRPr>
                    </a:p>
                  </a:txBody>
                  <a:tcPr>
                    <a:solidFill>
                      <a:schemeClr val="bg1"/>
                    </a:solidFill>
                  </a:tcPr>
                </a:tc>
                <a:tc>
                  <a:txBody>
                    <a:bodyPr/>
                    <a:lstStyle/>
                    <a:p>
                      <a:pPr lvl="0"/>
                      <a:endParaRPr lang="en-US" sz="1200" b="0" dirty="0">
                        <a:latin typeface="Arial" panose="020B0604020202020204" pitchFamily="34" charset="0"/>
                        <a:cs typeface="Arial" panose="020B0604020202020204" pitchFamily="34" charset="0"/>
                      </a:endParaRPr>
                    </a:p>
                  </a:txBody>
                  <a:tcPr>
                    <a:solidFill>
                      <a:schemeClr val="bg1"/>
                    </a:solidFill>
                  </a:tcPr>
                </a:tc>
                <a:tc>
                  <a:txBody>
                    <a:bodyPr/>
                    <a:lstStyle/>
                    <a:p>
                      <a:pPr lvl="0"/>
                      <a:endParaRPr lang="en-US" sz="1200" b="0" dirty="0">
                        <a:latin typeface="Arial" panose="020B0604020202020204" pitchFamily="34" charset="0"/>
                        <a:cs typeface="Arial" panose="020B0604020202020204" pitchFamily="34" charset="0"/>
                      </a:endParaRPr>
                    </a:p>
                  </a:txBody>
                  <a:tcPr>
                    <a:solidFill>
                      <a:schemeClr val="bg1"/>
                    </a:solidFill>
                  </a:tcPr>
                </a:tc>
                <a:tc>
                  <a:txBody>
                    <a:bodyPr/>
                    <a:lstStyle/>
                    <a:p>
                      <a:pPr lvl="0"/>
                      <a:endParaRPr lang="en-US" sz="1200" b="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695446159"/>
                  </a:ext>
                </a:extLst>
              </a:tr>
              <a:tr h="546582">
                <a:tc gridSpan="4">
                  <a:txBody>
                    <a:bodyPr/>
                    <a:lstStyle/>
                    <a:p>
                      <a:pPr lvl="0">
                        <a:buNone/>
                      </a:pPr>
                      <a:r>
                        <a:rPr lang="en-US" dirty="0">
                          <a:latin typeface="Arial" panose="020B0604020202020204" pitchFamily="34" charset="0"/>
                          <a:cs typeface="Arial" panose="020B0604020202020204" pitchFamily="34" charset="0"/>
                        </a:rPr>
                        <a:t>Questions:  What questions does this photograph raise? What else would you need to know?  </a:t>
                      </a:r>
                    </a:p>
                  </a:txBody>
                  <a:tcPr>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1194721"/>
                  </a:ext>
                </a:extLst>
              </a:tr>
            </a:tbl>
          </a:graphicData>
        </a:graphic>
      </p:graphicFrame>
      <p:sp>
        <p:nvSpPr>
          <p:cNvPr id="4" name="Slide Number Placeholder 3">
            <a:extLst>
              <a:ext uri="{FF2B5EF4-FFF2-40B4-BE49-F238E27FC236}">
                <a16:creationId xmlns:a16="http://schemas.microsoft.com/office/drawing/2014/main" id="{B269B7EA-1F2D-41DF-A20F-D566AB181A93}"/>
              </a:ext>
            </a:extLst>
          </p:cNvPr>
          <p:cNvSpPr>
            <a:spLocks noGrp="1"/>
          </p:cNvSpPr>
          <p:nvPr>
            <p:ph type="sldNum" sz="quarter" idx="12"/>
          </p:nvPr>
        </p:nvSpPr>
        <p:spPr/>
        <p:txBody>
          <a:bodyPr/>
          <a:lstStyle/>
          <a:p>
            <a:fld id="{00000000-1234-1234-1234-123412341234}" type="slidenum">
              <a:rPr lang="en" smtClean="0"/>
              <a:pPr/>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pic>
        <p:nvPicPr>
          <p:cNvPr id="17" name="Picture 2" descr="Msf Speech Bubbles-02 - Twitter Speech Bubble Vector Clipart ...">
            <a:extLst>
              <a:ext uri="{FF2B5EF4-FFF2-40B4-BE49-F238E27FC236}">
                <a16:creationId xmlns:a16="http://schemas.microsoft.com/office/drawing/2014/main" id="{144B09E5-A436-4CFD-9BE4-35297C4DACF1}"/>
              </a:ext>
            </a:extLst>
          </p:cNvPr>
          <p:cNvPicPr>
            <a:picLocks noChangeAspect="1" noChangeArrowheads="1"/>
          </p:cNvPicPr>
          <p:nvPr/>
        </p:nvPicPr>
        <p:blipFill rotWithShape="1">
          <a:blip r:embed="rId2">
            <a:clrChange>
              <a:clrFrom>
                <a:srgbClr val="EDEDED"/>
              </a:clrFrom>
              <a:clrTo>
                <a:srgbClr val="EDEDED">
                  <a:alpha val="0"/>
                </a:srgbClr>
              </a:clrTo>
            </a:clrChange>
            <a:extLst>
              <a:ext uri="{28A0092B-C50C-407E-A947-70E740481C1C}">
                <a14:useLocalDpi xmlns:a14="http://schemas.microsoft.com/office/drawing/2010/main" val="0"/>
              </a:ext>
            </a:extLst>
          </a:blip>
          <a:srcRect l="10836" t="5255" r="11071" b="5265"/>
          <a:stretch/>
        </p:blipFill>
        <p:spPr bwMode="auto">
          <a:xfrm>
            <a:off x="7750206" y="2404562"/>
            <a:ext cx="3717971" cy="3737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erson wearing a suit and tie&#10;&#10;Description automatically generated">
            <a:extLst>
              <a:ext uri="{FF2B5EF4-FFF2-40B4-BE49-F238E27FC236}">
                <a16:creationId xmlns:a16="http://schemas.microsoft.com/office/drawing/2014/main" id="{CABB2FC9-D182-4B5C-B197-FAF5617B4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733" y="364899"/>
            <a:ext cx="1932465" cy="2893100"/>
          </a:xfrm>
          <a:prstGeom prst="rect">
            <a:avLst/>
          </a:prstGeom>
        </p:spPr>
      </p:pic>
      <p:sp>
        <p:nvSpPr>
          <p:cNvPr id="4" name="Rectangle 3">
            <a:extLst>
              <a:ext uri="{FF2B5EF4-FFF2-40B4-BE49-F238E27FC236}">
                <a16:creationId xmlns:a16="http://schemas.microsoft.com/office/drawing/2014/main" id="{6FF9B05B-A424-455E-AEBA-10A0015473F4}"/>
              </a:ext>
            </a:extLst>
          </p:cNvPr>
          <p:cNvSpPr/>
          <p:nvPr/>
        </p:nvSpPr>
        <p:spPr>
          <a:xfrm>
            <a:off x="452759" y="771688"/>
            <a:ext cx="4233909" cy="2365904"/>
          </a:xfrm>
          <a:prstGeom prst="rect">
            <a:avLst/>
          </a:prstGeom>
        </p:spPr>
        <p:txBody>
          <a:bodyPr wrap="square">
            <a:spAutoFit/>
          </a:bodyPr>
          <a:lstStyle/>
          <a:p>
            <a:pPr>
              <a:lnSpc>
                <a:spcPct val="115000"/>
              </a:lnSpc>
            </a:pPr>
            <a:r>
              <a:rPr lang="en-US" sz="1600" dirty="0">
                <a:latin typeface="Arial" panose="020B0604020202020204" pitchFamily="34" charset="0"/>
                <a:ea typeface="Arial" panose="020B0604020202020204" pitchFamily="34" charset="0"/>
              </a:rPr>
              <a:t>After completing the photographic analysis, think about the modern photograph and what you wrote.</a:t>
            </a:r>
          </a:p>
          <a:p>
            <a:pPr>
              <a:lnSpc>
                <a:spcPct val="115000"/>
              </a:lnSpc>
            </a:pPr>
            <a:endParaRPr lang="en-US" sz="1600" dirty="0">
              <a:latin typeface="Arial" panose="020B0604020202020204" pitchFamily="34" charset="0"/>
              <a:ea typeface="Arial" panose="020B0604020202020204" pitchFamily="34" charset="0"/>
            </a:endParaRPr>
          </a:p>
          <a:p>
            <a:pPr>
              <a:lnSpc>
                <a:spcPct val="115000"/>
              </a:lnSpc>
            </a:pPr>
            <a:r>
              <a:rPr lang="en-US" sz="1600" dirty="0">
                <a:latin typeface="Arial" panose="020B0604020202020204" pitchFamily="34" charset="0"/>
                <a:ea typeface="Arial" panose="020B0604020202020204" pitchFamily="34" charset="0"/>
              </a:rPr>
              <a:t>Now imagine that you are a journalist Tweeting about civil rights today.  What would you say?</a:t>
            </a:r>
            <a:endParaRPr lang="en-US" sz="1600" dirty="0"/>
          </a:p>
          <a:p>
            <a:pPr>
              <a:lnSpc>
                <a:spcPct val="115000"/>
              </a:lnSpc>
            </a:pPr>
            <a:r>
              <a:rPr lang="en-US" dirty="0">
                <a:latin typeface="Arial" panose="020B0604020202020204" pitchFamily="34" charset="0"/>
                <a:ea typeface="Arial" panose="020B0604020202020204" pitchFamily="34" charset="0"/>
              </a:rPr>
              <a:t>  </a:t>
            </a:r>
            <a:endParaRPr lang="en-US" sz="1400" dirty="0">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D5A23A43-A231-4617-9667-59228C7B80AF}"/>
              </a:ext>
            </a:extLst>
          </p:cNvPr>
          <p:cNvSpPr>
            <a:spLocks noGrp="1"/>
          </p:cNvSpPr>
          <p:nvPr>
            <p:ph type="sldNum" sz="quarter" idx="12"/>
          </p:nvPr>
        </p:nvSpPr>
        <p:spPr/>
        <p:txBody>
          <a:bodyPr/>
          <a:lstStyle/>
          <a:p>
            <a:fld id="{00000000-1234-1234-1234-123412341234}" type="slidenum">
              <a:rPr lang="en" smtClean="0"/>
              <a:pPr/>
              <a:t>13</a:t>
            </a:fld>
            <a:endParaRPr lang="en"/>
          </a:p>
        </p:txBody>
      </p:sp>
      <p:sp>
        <p:nvSpPr>
          <p:cNvPr id="5" name="TextBox 4">
            <a:extLst>
              <a:ext uri="{FF2B5EF4-FFF2-40B4-BE49-F238E27FC236}">
                <a16:creationId xmlns:a16="http://schemas.microsoft.com/office/drawing/2014/main" id="{F57C1D9C-1945-41B6-8653-4E788AB62DF5}"/>
              </a:ext>
            </a:extLst>
          </p:cNvPr>
          <p:cNvSpPr txBox="1"/>
          <p:nvPr/>
        </p:nvSpPr>
        <p:spPr>
          <a:xfrm>
            <a:off x="452760" y="364899"/>
            <a:ext cx="4233909" cy="461665"/>
          </a:xfrm>
          <a:prstGeom prst="rect">
            <a:avLst/>
          </a:prstGeom>
          <a:noFill/>
        </p:spPr>
        <p:txBody>
          <a:bodyPr wrap="square" rtlCol="0">
            <a:spAutoFit/>
          </a:bodyPr>
          <a:lstStyle/>
          <a:p>
            <a:r>
              <a:rPr lang="en-US" sz="2400" b="1" dirty="0"/>
              <a:t>Twitter Talk</a:t>
            </a:r>
          </a:p>
        </p:txBody>
      </p:sp>
      <p:sp>
        <p:nvSpPr>
          <p:cNvPr id="11" name="TextBox 10">
            <a:extLst>
              <a:ext uri="{FF2B5EF4-FFF2-40B4-BE49-F238E27FC236}">
                <a16:creationId xmlns:a16="http://schemas.microsoft.com/office/drawing/2014/main" id="{63AF14F1-18BE-42A9-8EA8-0E5C54757589}"/>
              </a:ext>
            </a:extLst>
          </p:cNvPr>
          <p:cNvSpPr txBox="1"/>
          <p:nvPr/>
        </p:nvSpPr>
        <p:spPr>
          <a:xfrm>
            <a:off x="8092989" y="2678519"/>
            <a:ext cx="3282103" cy="2308324"/>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Carl Sandburg</a:t>
            </a:r>
          </a:p>
          <a:p>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PoetofthePeople</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“So on one hand we have blind lawless government failing to function through policeman ignorant of Lincoln, the Civil War, the Emancipation Proclamation, and a theory sanctioned and baptized in a storm of red blood.”</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CivilRights</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TheChicagoRaceRiots</a:t>
            </a:r>
            <a:endParaRPr lang="en-US" sz="1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CE20BE4-ECBE-43A2-BDD3-8F9625C12D4F}"/>
              </a:ext>
            </a:extLst>
          </p:cNvPr>
          <p:cNvSpPr txBox="1"/>
          <p:nvPr/>
        </p:nvSpPr>
        <p:spPr>
          <a:xfrm>
            <a:off x="7750206" y="508860"/>
            <a:ext cx="3533312" cy="1077218"/>
          </a:xfrm>
          <a:prstGeom prst="rect">
            <a:avLst/>
          </a:prstGeom>
          <a:noFill/>
        </p:spPr>
        <p:txBody>
          <a:bodyPr wrap="square" rtlCol="0">
            <a:spAutoFit/>
          </a:bodyPr>
          <a:lstStyle/>
          <a:p>
            <a:r>
              <a:rPr lang="en-US" sz="1600" dirty="0">
                <a:latin typeface="Arial" panose="020B0604020202020204" pitchFamily="34" charset="0"/>
                <a:ea typeface="Arial" panose="020B0604020202020204" pitchFamily="34" charset="0"/>
              </a:rPr>
              <a:t>This is what Carl might have Tweeted about the Chicago Race Rights in 1919 if Twitter had been around.</a:t>
            </a:r>
            <a:endParaRPr lang="en-US" sz="1600" dirty="0"/>
          </a:p>
        </p:txBody>
      </p:sp>
      <p:pic>
        <p:nvPicPr>
          <p:cNvPr id="2050" name="Picture 2" descr="Msf Speech Bubbles-02 - Twitter Speech Bubble Vector Clipart ...">
            <a:extLst>
              <a:ext uri="{FF2B5EF4-FFF2-40B4-BE49-F238E27FC236}">
                <a16:creationId xmlns:a16="http://schemas.microsoft.com/office/drawing/2014/main" id="{5CFE47F2-4A49-4C1A-9516-5C3B7A10E0B5}"/>
              </a:ext>
            </a:extLst>
          </p:cNvPr>
          <p:cNvPicPr>
            <a:picLocks noChangeAspect="1" noChangeArrowheads="1"/>
          </p:cNvPicPr>
          <p:nvPr/>
        </p:nvPicPr>
        <p:blipFill rotWithShape="1">
          <a:blip r:embed="rId2">
            <a:clrChange>
              <a:clrFrom>
                <a:srgbClr val="EDEDED"/>
              </a:clrFrom>
              <a:clrTo>
                <a:srgbClr val="EDEDED">
                  <a:alpha val="0"/>
                </a:srgbClr>
              </a:clrTo>
            </a:clrChange>
            <a:extLst>
              <a:ext uri="{28A0092B-C50C-407E-A947-70E740481C1C}">
                <a14:useLocalDpi xmlns:a14="http://schemas.microsoft.com/office/drawing/2010/main" val="0"/>
              </a:ext>
            </a:extLst>
          </a:blip>
          <a:srcRect l="10836" t="5255" r="11071" b="5265"/>
          <a:stretch/>
        </p:blipFill>
        <p:spPr bwMode="auto">
          <a:xfrm>
            <a:off x="577049" y="3053918"/>
            <a:ext cx="3717971" cy="373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6" name="Google Shape;62;p14">
            <a:extLst>
              <a:ext uri="{FF2B5EF4-FFF2-40B4-BE49-F238E27FC236}">
                <a16:creationId xmlns:a16="http://schemas.microsoft.com/office/drawing/2014/main" id="{93A1F715-92FF-4887-B4E5-0365340924EC}"/>
              </a:ext>
            </a:extLst>
          </p:cNvPr>
          <p:cNvSpPr/>
          <p:nvPr/>
        </p:nvSpPr>
        <p:spPr>
          <a:xfrm>
            <a:off x="0" y="0"/>
            <a:ext cx="12192000" cy="1376039"/>
          </a:xfrm>
          <a:prstGeom prst="rect">
            <a:avLst/>
          </a:prstGeom>
          <a:solidFill>
            <a:srgbClr val="FF990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2" name="Title 1">
            <a:extLst>
              <a:ext uri="{FF2B5EF4-FFF2-40B4-BE49-F238E27FC236}">
                <a16:creationId xmlns:a16="http://schemas.microsoft.com/office/drawing/2014/main" id="{EF6656B0-99B5-46E5-87C1-5AF39F5A50F4}"/>
              </a:ext>
            </a:extLst>
          </p:cNvPr>
          <p:cNvSpPr txBox="1">
            <a:spLocks noGrp="1"/>
          </p:cNvSpPr>
          <p:nvPr>
            <p:ph type="ctrTitle"/>
          </p:nvPr>
        </p:nvSpPr>
        <p:spPr>
          <a:xfrm>
            <a:off x="609600" y="362190"/>
            <a:ext cx="9144000" cy="729764"/>
          </a:xfrm>
        </p:spPr>
        <p:txBody>
          <a:bodyPr/>
          <a:lstStyle/>
          <a:p>
            <a:pPr lvl="0" algn="l"/>
            <a:r>
              <a:rPr lang="en-US" sz="4000" b="1" dirty="0">
                <a:latin typeface="Arial" panose="020B0604020202020204" pitchFamily="34" charset="0"/>
                <a:cs typeface="Arial" panose="020B0604020202020204" pitchFamily="34" charset="0"/>
              </a:rPr>
              <a:t>Civil Rights: Then and Now</a:t>
            </a:r>
          </a:p>
        </p:txBody>
      </p:sp>
      <p:sp>
        <p:nvSpPr>
          <p:cNvPr id="5" name="TextBox 4">
            <a:extLst>
              <a:ext uri="{FF2B5EF4-FFF2-40B4-BE49-F238E27FC236}">
                <a16:creationId xmlns:a16="http://schemas.microsoft.com/office/drawing/2014/main" id="{9DC61675-A3B0-407F-8ABE-8A678E559253}"/>
              </a:ext>
            </a:extLst>
          </p:cNvPr>
          <p:cNvSpPr txBox="1"/>
          <p:nvPr/>
        </p:nvSpPr>
        <p:spPr>
          <a:xfrm>
            <a:off x="7830105" y="1653219"/>
            <a:ext cx="3892597" cy="4478149"/>
          </a:xfrm>
          <a:prstGeom prst="rect">
            <a:avLst/>
          </a:prstGeom>
          <a:noFill/>
        </p:spPr>
        <p:txBody>
          <a:bodyPr wrap="square" rtlCol="0">
            <a:spAutoFit/>
          </a:bodyPr>
          <a:lstStyle/>
          <a:p>
            <a:pPr lvl="0">
              <a:defRPr sz="1800" b="0" i="0" u="none" strike="noStrike" kern="0" cap="none" spc="0" baseline="0">
                <a:solidFill>
                  <a:srgbClr val="000000"/>
                </a:solidFill>
                <a:uFillTx/>
              </a:defRPr>
            </a:pPr>
            <a:r>
              <a:rPr lang="en-US" sz="1500" b="1" dirty="0">
                <a:solidFill>
                  <a:srgbClr val="000000"/>
                </a:solidFill>
                <a:latin typeface="Arial" panose="020B0604020202020204" pitchFamily="34" charset="0"/>
                <a:cs typeface="Arial" panose="020B0604020202020204" pitchFamily="34" charset="0"/>
              </a:rPr>
              <a:t>Tasks:</a:t>
            </a:r>
          </a:p>
          <a:p>
            <a:pPr lvl="0">
              <a:defRPr sz="1800" b="0" i="0" u="none" strike="noStrike" kern="0" cap="none" spc="0" baseline="0">
                <a:solidFill>
                  <a:srgbClr val="000000"/>
                </a:solidFill>
                <a:uFillTx/>
              </a:defRPr>
            </a:pPr>
            <a:endParaRPr lang="en-US" sz="1500" dirty="0">
              <a:solidFill>
                <a:srgbClr val="000000"/>
              </a:solidFill>
              <a:latin typeface="Arial" panose="020B0604020202020204" pitchFamily="34" charset="0"/>
              <a:cs typeface="Arial" panose="020B0604020202020204" pitchFamily="34" charset="0"/>
            </a:endParaRPr>
          </a:p>
          <a:p>
            <a:pPr marL="342900" lvl="0" indent="-342900">
              <a:buFont typeface="+mj-lt"/>
              <a:buAutoNum type="arabicPeriod"/>
              <a:defRPr sz="1800" b="0" i="0" u="none" strike="noStrike" kern="0" cap="none" spc="0" baseline="0">
                <a:solidFill>
                  <a:srgbClr val="000000"/>
                </a:solidFill>
                <a:uFillTx/>
              </a:defRPr>
            </a:pPr>
            <a:r>
              <a:rPr lang="en-US" sz="1500" dirty="0">
                <a:solidFill>
                  <a:srgbClr val="000000"/>
                </a:solidFill>
                <a:latin typeface="Arial" panose="020B0604020202020204" pitchFamily="34" charset="0"/>
                <a:cs typeface="Arial" panose="020B0604020202020204" pitchFamily="34" charset="0"/>
              </a:rPr>
              <a:t>Start with slide 3 to look at an historic photo.  Answer the questions on each slide before moving to the next.</a:t>
            </a:r>
          </a:p>
          <a:p>
            <a:pPr marL="342900" lvl="0" indent="-342900">
              <a:buFont typeface="+mj-lt"/>
              <a:buAutoNum type="arabicPeriod"/>
              <a:defRPr sz="1800" b="0" i="0" u="none" strike="noStrike" kern="0" cap="none" spc="0" baseline="0">
                <a:solidFill>
                  <a:srgbClr val="000000"/>
                </a:solidFill>
                <a:uFillTx/>
              </a:defRPr>
            </a:pPr>
            <a:endParaRPr lang="en-US" sz="1500" dirty="0">
              <a:solidFill>
                <a:srgbClr val="000000"/>
              </a:solidFill>
              <a:latin typeface="Arial" panose="020B0604020202020204" pitchFamily="34" charset="0"/>
              <a:cs typeface="Arial" panose="020B0604020202020204" pitchFamily="34" charset="0"/>
            </a:endParaRPr>
          </a:p>
          <a:p>
            <a:pPr marL="342900" lvl="0" indent="-342900">
              <a:buFont typeface="+mj-lt"/>
              <a:buAutoNum type="arabicPeriod"/>
              <a:defRPr sz="1800" b="0" i="0" u="none" strike="noStrike" kern="0" cap="none" spc="0" baseline="0">
                <a:solidFill>
                  <a:srgbClr val="000000"/>
                </a:solidFill>
                <a:uFillTx/>
              </a:defRPr>
            </a:pPr>
            <a:r>
              <a:rPr lang="en-US" sz="1500" dirty="0">
                <a:solidFill>
                  <a:srgbClr val="000000"/>
                </a:solidFill>
                <a:latin typeface="Arial" panose="020B0604020202020204" pitchFamily="34" charset="0"/>
                <a:cs typeface="Arial" panose="020B0604020202020204" pitchFamily="34" charset="0"/>
              </a:rPr>
              <a:t>Watch </a:t>
            </a:r>
            <a:r>
              <a:rPr lang="en-US" sz="1500" dirty="0">
                <a:latin typeface="Arial" panose="020B0604020202020204" pitchFamily="34" charset="0"/>
                <a:cs typeface="Arial" panose="020B0604020202020204" pitchFamily="34" charset="0"/>
              </a:rPr>
              <a:t>the video 1919 Chicago Race Riots.</a:t>
            </a:r>
          </a:p>
          <a:p>
            <a:pPr marL="342900" lvl="0" indent="-342900">
              <a:buFont typeface="+mj-lt"/>
              <a:buAutoNum type="arabicPeriod"/>
              <a:defRPr sz="1800" b="0" i="0" u="none" strike="noStrike" kern="0" cap="none" spc="0" baseline="0">
                <a:solidFill>
                  <a:srgbClr val="000000"/>
                </a:solidFill>
                <a:uFillTx/>
              </a:defRPr>
            </a:pPr>
            <a:endParaRPr lang="en-US" sz="1500" dirty="0">
              <a:solidFill>
                <a:srgbClr val="000000"/>
              </a:solidFill>
              <a:latin typeface="Arial" panose="020B0604020202020204" pitchFamily="34" charset="0"/>
              <a:cs typeface="Arial" panose="020B0604020202020204" pitchFamily="34" charset="0"/>
            </a:endParaRPr>
          </a:p>
          <a:p>
            <a:pPr marL="342900" lvl="0" indent="-342900">
              <a:buFont typeface="+mj-lt"/>
              <a:buAutoNum type="arabicPeriod"/>
              <a:defRPr sz="1800" b="0" i="0" u="none" strike="noStrike" kern="0" cap="none" spc="0" baseline="0">
                <a:solidFill>
                  <a:srgbClr val="000000"/>
                </a:solidFill>
                <a:uFillTx/>
              </a:defRPr>
            </a:pPr>
            <a:r>
              <a:rPr lang="en-US" sz="1500" dirty="0">
                <a:solidFill>
                  <a:srgbClr val="000000"/>
                </a:solidFill>
                <a:latin typeface="Arial" panose="020B0604020202020204" pitchFamily="34" charset="0"/>
                <a:cs typeface="Arial" panose="020B0604020202020204" pitchFamily="34" charset="0"/>
              </a:rPr>
              <a:t>Look at the historic photographs and read Carl Sandburg’s writing.</a:t>
            </a:r>
          </a:p>
          <a:p>
            <a:pPr marL="342900" lvl="0" indent="-342900">
              <a:buFont typeface="+mj-lt"/>
              <a:buAutoNum type="arabicPeriod"/>
              <a:defRPr sz="1800" b="0" i="0" u="none" strike="noStrike" kern="0" cap="none" spc="0" baseline="0">
                <a:solidFill>
                  <a:srgbClr val="000000"/>
                </a:solidFill>
                <a:uFillTx/>
              </a:defRPr>
            </a:pPr>
            <a:endParaRPr lang="en-US" sz="1500" dirty="0">
              <a:solidFill>
                <a:srgbClr val="000000"/>
              </a:solidFill>
              <a:latin typeface="Arial" panose="020B0604020202020204" pitchFamily="34" charset="0"/>
              <a:cs typeface="Arial" panose="020B0604020202020204" pitchFamily="34" charset="0"/>
            </a:endParaRPr>
          </a:p>
          <a:p>
            <a:pPr marL="342900" lvl="0" indent="-342900">
              <a:buFont typeface="+mj-lt"/>
              <a:buAutoNum type="arabicPeriod"/>
              <a:defRPr sz="1800" b="0" i="0" u="none" strike="noStrike" kern="0" cap="none" spc="0" baseline="0">
                <a:solidFill>
                  <a:srgbClr val="000000"/>
                </a:solidFill>
                <a:uFillTx/>
              </a:defRPr>
            </a:pPr>
            <a:r>
              <a:rPr lang="en-US" sz="1500" dirty="0">
                <a:solidFill>
                  <a:srgbClr val="000000"/>
                </a:solidFill>
                <a:latin typeface="Arial" panose="020B0604020202020204" pitchFamily="34" charset="0"/>
                <a:cs typeface="Arial" panose="020B0604020202020204" pitchFamily="34" charset="0"/>
              </a:rPr>
              <a:t>Look at a recent photograph of a civil rights event. Answer questions about it using the photographic analysis form.</a:t>
            </a:r>
          </a:p>
          <a:p>
            <a:pPr marL="342900" lvl="0" indent="-342900">
              <a:buFont typeface="+mj-lt"/>
              <a:buAutoNum type="arabicPeriod"/>
              <a:defRPr sz="1800" b="0" i="0" u="none" strike="noStrike" kern="0" cap="none" spc="0" baseline="0">
                <a:solidFill>
                  <a:srgbClr val="000000"/>
                </a:solidFill>
                <a:uFillTx/>
              </a:defRPr>
            </a:pPr>
            <a:endParaRPr lang="en-US" sz="1500" dirty="0">
              <a:solidFill>
                <a:srgbClr val="000000"/>
              </a:solidFill>
              <a:latin typeface="Arial" panose="020B0604020202020204" pitchFamily="34" charset="0"/>
              <a:cs typeface="Arial" panose="020B0604020202020204" pitchFamily="34" charset="0"/>
            </a:endParaRPr>
          </a:p>
          <a:p>
            <a:pPr marL="342900" lvl="0" indent="-342900">
              <a:buFont typeface="+mj-lt"/>
              <a:buAutoNum type="arabicPeriod"/>
              <a:defRPr sz="1800" b="0" i="0" u="none" strike="noStrike" kern="0" cap="none" spc="0" baseline="0">
                <a:solidFill>
                  <a:srgbClr val="000000"/>
                </a:solidFill>
                <a:uFillTx/>
              </a:defRPr>
            </a:pPr>
            <a:r>
              <a:rPr lang="en-US" sz="1500" dirty="0">
                <a:solidFill>
                  <a:srgbClr val="000000"/>
                </a:solidFill>
                <a:latin typeface="Arial" panose="020B0604020202020204" pitchFamily="34" charset="0"/>
                <a:cs typeface="Arial" panose="020B0604020202020204" pitchFamily="34" charset="0"/>
              </a:rPr>
              <a:t>Write your Tweet about Civil Rights today and submit to your teacher. </a:t>
            </a:r>
          </a:p>
          <a:p>
            <a:endParaRPr lang="en-US" sz="15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5B0DEAA-4F35-428B-9EB9-8B8E1C9B0FC2}"/>
              </a:ext>
            </a:extLst>
          </p:cNvPr>
          <p:cNvSpPr txBox="1"/>
          <p:nvPr/>
        </p:nvSpPr>
        <p:spPr>
          <a:xfrm>
            <a:off x="710214" y="1837678"/>
            <a:ext cx="3342183" cy="369331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How are civil rights similar and different from today to 100 years ago?</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lesson will have you look at an image from a variety of perspectives.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How does your perspective change when you see a portion or the whole picture?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4086CE2B-30DD-412C-BDE2-26EE61B4D6E9}"/>
              </a:ext>
            </a:extLst>
          </p:cNvPr>
          <p:cNvSpPr>
            <a:spLocks noGrp="1"/>
          </p:cNvSpPr>
          <p:nvPr>
            <p:ph type="sldNum" sz="quarter" idx="12"/>
          </p:nvPr>
        </p:nvSpPr>
        <p:spPr/>
        <p:txBody>
          <a:bodyPr/>
          <a:lstStyle/>
          <a:p>
            <a:pPr lvl="0"/>
            <a:fld id="{24FE7A39-DBC4-4C47-B351-8B893AC56947}"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grpSp>
        <p:nvGrpSpPr>
          <p:cNvPr id="5" name="Group 4">
            <a:extLst>
              <a:ext uri="{FF2B5EF4-FFF2-40B4-BE49-F238E27FC236}">
                <a16:creationId xmlns:a16="http://schemas.microsoft.com/office/drawing/2014/main" id="{0AD3FF77-4A56-4C9C-AC5A-926F64B45B72}"/>
              </a:ext>
            </a:extLst>
          </p:cNvPr>
          <p:cNvGrpSpPr/>
          <p:nvPr/>
        </p:nvGrpSpPr>
        <p:grpSpPr>
          <a:xfrm>
            <a:off x="0" y="45233"/>
            <a:ext cx="12192233" cy="6813267"/>
            <a:chOff x="0" y="45233"/>
            <a:chExt cx="12192233" cy="6813267"/>
          </a:xfrm>
        </p:grpSpPr>
        <p:pic>
          <p:nvPicPr>
            <p:cNvPr id="60" name="Google Shape;60;p14"/>
            <p:cNvPicPr preferRelativeResize="0"/>
            <p:nvPr/>
          </p:nvPicPr>
          <p:blipFill rotWithShape="1">
            <a:blip r:embed="rId3">
              <a:alphaModFix/>
            </a:blip>
            <a:srcRect l="14221" t="18141" r="31972" b="13035"/>
            <a:stretch/>
          </p:blipFill>
          <p:spPr>
            <a:xfrm>
              <a:off x="1434634" y="75085"/>
              <a:ext cx="9322733" cy="6707833"/>
            </a:xfrm>
            <a:prstGeom prst="rect">
              <a:avLst/>
            </a:prstGeom>
            <a:noFill/>
            <a:ln>
              <a:noFill/>
            </a:ln>
          </p:spPr>
        </p:pic>
        <p:sp>
          <p:nvSpPr>
            <p:cNvPr id="61" name="Google Shape;61;p14"/>
            <p:cNvSpPr/>
            <p:nvPr/>
          </p:nvSpPr>
          <p:spPr>
            <a:xfrm>
              <a:off x="90467" y="45233"/>
              <a:ext cx="7455200" cy="6737600"/>
            </a:xfrm>
            <a:prstGeom prst="rect">
              <a:avLst/>
            </a:prstGeom>
            <a:solidFill>
              <a:schemeClr val="bg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2" name="Google Shape;62;p14"/>
            <p:cNvSpPr/>
            <p:nvPr/>
          </p:nvSpPr>
          <p:spPr>
            <a:xfrm>
              <a:off x="0" y="5048500"/>
              <a:ext cx="12192033" cy="1810000"/>
            </a:xfrm>
            <a:prstGeom prst="rect">
              <a:avLst/>
            </a:prstGeom>
            <a:solidFill>
              <a:srgbClr val="FF990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3" name="Google Shape;63;p14"/>
            <p:cNvSpPr/>
            <p:nvPr/>
          </p:nvSpPr>
          <p:spPr>
            <a:xfrm>
              <a:off x="6514200" y="126667"/>
              <a:ext cx="5627600" cy="3474400"/>
            </a:xfrm>
            <a:prstGeom prst="rect">
              <a:avLst/>
            </a:prstGeom>
            <a:solidFill>
              <a:srgbClr val="FF000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64;p14"/>
            <p:cNvSpPr/>
            <p:nvPr/>
          </p:nvSpPr>
          <p:spPr>
            <a:xfrm>
              <a:off x="9264633" y="2777567"/>
              <a:ext cx="2927600" cy="2515200"/>
            </a:xfrm>
            <a:prstGeom prst="rect">
              <a:avLst/>
            </a:prstGeom>
            <a:solidFill>
              <a:srgbClr val="FFFF0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Box 1">
            <a:extLst>
              <a:ext uri="{FF2B5EF4-FFF2-40B4-BE49-F238E27FC236}">
                <a16:creationId xmlns:a16="http://schemas.microsoft.com/office/drawing/2014/main" id="{0A73BAD3-1EAB-4760-87AE-CD6584F2C035}"/>
              </a:ext>
            </a:extLst>
          </p:cNvPr>
          <p:cNvSpPr txBox="1"/>
          <p:nvPr/>
        </p:nvSpPr>
        <p:spPr>
          <a:xfrm>
            <a:off x="941950" y="686115"/>
            <a:ext cx="5280211" cy="2246769"/>
          </a:xfrm>
          <a:prstGeom prst="rect">
            <a:avLst/>
          </a:prstGeom>
          <a:noFill/>
        </p:spPr>
        <p:txBody>
          <a:bodyPr wrap="square" rtlCol="0">
            <a:spAutoFit/>
          </a:bodyPr>
          <a:lstStyle/>
          <a:p>
            <a:pPr defTabSz="1219170">
              <a:buClr>
                <a:srgbClr val="000000"/>
              </a:buClr>
            </a:pPr>
            <a:r>
              <a:rPr lang="en-US" sz="2000" kern="0" dirty="0">
                <a:solidFill>
                  <a:srgbClr val="000000"/>
                </a:solidFill>
                <a:latin typeface="Arial"/>
                <a:cs typeface="Arial"/>
                <a:sym typeface="Arial"/>
              </a:rPr>
              <a:t>What do you notice about the people in the photograph?</a:t>
            </a:r>
          </a:p>
          <a:p>
            <a:pPr defTabSz="1219170">
              <a:buClr>
                <a:srgbClr val="000000"/>
              </a:buClr>
            </a:pPr>
            <a:endParaRPr lang="en-US" sz="2000" kern="0" dirty="0">
              <a:solidFill>
                <a:srgbClr val="000000"/>
              </a:solidFill>
              <a:latin typeface="Arial"/>
              <a:cs typeface="Arial"/>
              <a:sym typeface="Arial"/>
            </a:endParaRPr>
          </a:p>
          <a:p>
            <a:pPr defTabSz="1219170">
              <a:buClr>
                <a:srgbClr val="000000"/>
              </a:buClr>
            </a:pPr>
            <a:endParaRPr lang="en-US" sz="2000" kern="0" dirty="0">
              <a:solidFill>
                <a:srgbClr val="000000"/>
              </a:solidFill>
              <a:latin typeface="Arial"/>
              <a:cs typeface="Arial"/>
              <a:sym typeface="Arial"/>
            </a:endParaRPr>
          </a:p>
          <a:p>
            <a:pPr defTabSz="1219170">
              <a:buClr>
                <a:srgbClr val="000000"/>
              </a:buClr>
            </a:pPr>
            <a:endParaRPr lang="en-US" sz="2000" kern="0" dirty="0">
              <a:solidFill>
                <a:srgbClr val="000000"/>
              </a:solidFill>
              <a:latin typeface="Arial"/>
              <a:cs typeface="Arial"/>
              <a:sym typeface="Arial"/>
            </a:endParaRPr>
          </a:p>
          <a:p>
            <a:pPr defTabSz="1219170">
              <a:buClr>
                <a:srgbClr val="000000"/>
              </a:buClr>
            </a:pPr>
            <a:r>
              <a:rPr lang="en-US" sz="2000" kern="0" dirty="0">
                <a:solidFill>
                  <a:srgbClr val="000000"/>
                </a:solidFill>
                <a:latin typeface="Arial"/>
                <a:cs typeface="Arial"/>
                <a:sym typeface="Arial"/>
              </a:rPr>
              <a:t>In your opinion, how are they feeling?  </a:t>
            </a:r>
            <a:br>
              <a:rPr lang="en-US" sz="2000" kern="0" dirty="0">
                <a:solidFill>
                  <a:srgbClr val="000000"/>
                </a:solidFill>
                <a:latin typeface="Arial"/>
                <a:cs typeface="Arial"/>
                <a:sym typeface="Arial"/>
              </a:rPr>
            </a:br>
            <a:r>
              <a:rPr lang="en-US" sz="2000" kern="0" dirty="0">
                <a:solidFill>
                  <a:srgbClr val="000000"/>
                </a:solidFill>
                <a:latin typeface="Arial"/>
                <a:cs typeface="Arial"/>
                <a:sym typeface="Arial"/>
              </a:rPr>
              <a:t>What evidence supports your answer?</a:t>
            </a:r>
          </a:p>
        </p:txBody>
      </p:sp>
      <p:sp>
        <p:nvSpPr>
          <p:cNvPr id="3" name="Slide Number Placeholder 2">
            <a:extLst>
              <a:ext uri="{FF2B5EF4-FFF2-40B4-BE49-F238E27FC236}">
                <a16:creationId xmlns:a16="http://schemas.microsoft.com/office/drawing/2014/main" id="{13DEEE88-7A1B-4CAC-A606-C36879465D4D}"/>
              </a:ext>
            </a:extLst>
          </p:cNvPr>
          <p:cNvSpPr>
            <a:spLocks noGrp="1"/>
          </p:cNvSpPr>
          <p:nvPr>
            <p:ph type="sldNum" sz="quarter" idx="12"/>
          </p:nvPr>
        </p:nvSpPr>
        <p:spPr/>
        <p:txBody>
          <a:bodyPr/>
          <a:lstStyle/>
          <a:p>
            <a:fld id="{00000000-1234-1234-1234-123412341234}" type="slidenum">
              <a:rPr lang="en" smtClean="0"/>
              <a:pPr/>
              <a:t>3</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pSp>
        <p:nvGrpSpPr>
          <p:cNvPr id="4" name="Group 3">
            <a:extLst>
              <a:ext uri="{FF2B5EF4-FFF2-40B4-BE49-F238E27FC236}">
                <a16:creationId xmlns:a16="http://schemas.microsoft.com/office/drawing/2014/main" id="{6919B884-001E-4528-A6AE-35489F24288F}"/>
              </a:ext>
            </a:extLst>
          </p:cNvPr>
          <p:cNvGrpSpPr/>
          <p:nvPr/>
        </p:nvGrpSpPr>
        <p:grpSpPr>
          <a:xfrm>
            <a:off x="0" y="45233"/>
            <a:ext cx="12192033" cy="6813267"/>
            <a:chOff x="0" y="45233"/>
            <a:chExt cx="12192033" cy="6813267"/>
          </a:xfrm>
        </p:grpSpPr>
        <p:pic>
          <p:nvPicPr>
            <p:cNvPr id="69" name="Google Shape;69;p15"/>
            <p:cNvPicPr preferRelativeResize="0"/>
            <p:nvPr/>
          </p:nvPicPr>
          <p:blipFill rotWithShape="1">
            <a:blip r:embed="rId3">
              <a:alphaModFix/>
            </a:blip>
            <a:srcRect l="14221" t="18141" r="31972" b="13035"/>
            <a:stretch/>
          </p:blipFill>
          <p:spPr>
            <a:xfrm>
              <a:off x="1434634" y="75085"/>
              <a:ext cx="9322733" cy="6707833"/>
            </a:xfrm>
            <a:prstGeom prst="rect">
              <a:avLst/>
            </a:prstGeom>
            <a:noFill/>
            <a:ln>
              <a:noFill/>
            </a:ln>
          </p:spPr>
        </p:pic>
        <p:sp>
          <p:nvSpPr>
            <p:cNvPr id="70" name="Google Shape;70;p15"/>
            <p:cNvSpPr/>
            <p:nvPr/>
          </p:nvSpPr>
          <p:spPr>
            <a:xfrm>
              <a:off x="90467" y="45233"/>
              <a:ext cx="7455200" cy="6737600"/>
            </a:xfrm>
            <a:prstGeom prst="rect">
              <a:avLst/>
            </a:prstGeom>
            <a:solidFill>
              <a:schemeClr val="bg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71;p15"/>
            <p:cNvSpPr/>
            <p:nvPr/>
          </p:nvSpPr>
          <p:spPr>
            <a:xfrm>
              <a:off x="0" y="5048500"/>
              <a:ext cx="12192033" cy="1810000"/>
            </a:xfrm>
            <a:prstGeom prst="rect">
              <a:avLst/>
            </a:prstGeom>
            <a:solidFill>
              <a:srgbClr val="FF990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72" name="Google Shape;72;p15"/>
            <p:cNvSpPr/>
            <p:nvPr/>
          </p:nvSpPr>
          <p:spPr>
            <a:xfrm>
              <a:off x="6514200" y="126667"/>
              <a:ext cx="5627600" cy="3474400"/>
            </a:xfrm>
            <a:prstGeom prst="rect">
              <a:avLst/>
            </a:prstGeom>
            <a:solidFill>
              <a:srgbClr val="FF000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Box 1">
            <a:extLst>
              <a:ext uri="{FF2B5EF4-FFF2-40B4-BE49-F238E27FC236}">
                <a16:creationId xmlns:a16="http://schemas.microsoft.com/office/drawing/2014/main" id="{546A2077-DA2F-4C08-802A-823EC89878A1}"/>
              </a:ext>
            </a:extLst>
          </p:cNvPr>
          <p:cNvSpPr txBox="1"/>
          <p:nvPr/>
        </p:nvSpPr>
        <p:spPr>
          <a:xfrm>
            <a:off x="833718" y="824753"/>
            <a:ext cx="4751295" cy="3477875"/>
          </a:xfrm>
          <a:prstGeom prst="rect">
            <a:avLst/>
          </a:prstGeom>
          <a:noFill/>
        </p:spPr>
        <p:txBody>
          <a:bodyPr wrap="square" rtlCol="0">
            <a:spAutoFit/>
          </a:bodyPr>
          <a:lstStyle/>
          <a:p>
            <a:pPr defTabSz="1219170">
              <a:buClr>
                <a:srgbClr val="000000"/>
              </a:buClr>
            </a:pPr>
            <a:r>
              <a:rPr lang="en-US" sz="2000" kern="0" dirty="0">
                <a:solidFill>
                  <a:srgbClr val="000000"/>
                </a:solidFill>
                <a:latin typeface="Arial"/>
                <a:cs typeface="Arial"/>
                <a:sym typeface="Arial"/>
              </a:rPr>
              <a:t>What makes this part of the photograph similar and different from the previous one?</a:t>
            </a:r>
          </a:p>
          <a:p>
            <a:pPr defTabSz="1219170">
              <a:buClr>
                <a:srgbClr val="000000"/>
              </a:buClr>
            </a:pPr>
            <a:endParaRPr lang="en-US" sz="2000" kern="0" dirty="0">
              <a:solidFill>
                <a:srgbClr val="000000"/>
              </a:solidFill>
              <a:latin typeface="Arial"/>
              <a:cs typeface="Arial"/>
              <a:sym typeface="Arial"/>
            </a:endParaRPr>
          </a:p>
          <a:p>
            <a:pPr defTabSz="1219170">
              <a:buClr>
                <a:srgbClr val="000000"/>
              </a:buClr>
            </a:pPr>
            <a:endParaRPr lang="en-US" sz="2000" kern="0" dirty="0">
              <a:solidFill>
                <a:srgbClr val="000000"/>
              </a:solidFill>
              <a:latin typeface="Arial"/>
              <a:cs typeface="Arial"/>
              <a:sym typeface="Arial"/>
            </a:endParaRPr>
          </a:p>
          <a:p>
            <a:pPr defTabSz="1219170">
              <a:buClr>
                <a:srgbClr val="000000"/>
              </a:buClr>
            </a:pPr>
            <a:endParaRPr lang="en-US" sz="2000" kern="0" dirty="0">
              <a:solidFill>
                <a:srgbClr val="000000"/>
              </a:solidFill>
              <a:latin typeface="Arial"/>
              <a:cs typeface="Arial"/>
              <a:sym typeface="Arial"/>
            </a:endParaRPr>
          </a:p>
          <a:p>
            <a:pPr defTabSz="1219170">
              <a:buClr>
                <a:srgbClr val="000000"/>
              </a:buClr>
            </a:pPr>
            <a:r>
              <a:rPr lang="en-US" sz="2000" kern="0" dirty="0">
                <a:solidFill>
                  <a:srgbClr val="000000"/>
                </a:solidFill>
                <a:latin typeface="Arial"/>
                <a:cs typeface="Arial"/>
                <a:sym typeface="Arial"/>
              </a:rPr>
              <a:t>What are the people doing? What details help you to think that?</a:t>
            </a:r>
          </a:p>
          <a:p>
            <a:pPr defTabSz="1219170">
              <a:buClr>
                <a:srgbClr val="000000"/>
              </a:buClr>
            </a:pPr>
            <a:endParaRPr lang="en-US" sz="2000" kern="0" dirty="0">
              <a:solidFill>
                <a:srgbClr val="000000"/>
              </a:solidFill>
              <a:latin typeface="Arial"/>
              <a:cs typeface="Arial"/>
              <a:sym typeface="Arial"/>
            </a:endParaRPr>
          </a:p>
          <a:p>
            <a:pPr defTabSz="1219170">
              <a:buClr>
                <a:srgbClr val="000000"/>
              </a:buClr>
            </a:pPr>
            <a:endParaRPr lang="en-US" sz="2000" kern="0" dirty="0">
              <a:solidFill>
                <a:srgbClr val="000000"/>
              </a:solidFill>
              <a:latin typeface="Arial"/>
              <a:cs typeface="Arial"/>
              <a:sym typeface="Arial"/>
            </a:endParaRPr>
          </a:p>
          <a:p>
            <a:pPr defTabSz="1219170">
              <a:buClr>
                <a:srgbClr val="000000"/>
              </a:buClr>
            </a:pPr>
            <a:endParaRPr lang="en-US" sz="2000" kern="0" dirty="0">
              <a:solidFill>
                <a:srgbClr val="000000"/>
              </a:solidFill>
              <a:latin typeface="Arial"/>
              <a:cs typeface="Arial"/>
              <a:sym typeface="Arial"/>
            </a:endParaRPr>
          </a:p>
        </p:txBody>
      </p:sp>
      <p:sp>
        <p:nvSpPr>
          <p:cNvPr id="3" name="Slide Number Placeholder 2">
            <a:extLst>
              <a:ext uri="{FF2B5EF4-FFF2-40B4-BE49-F238E27FC236}">
                <a16:creationId xmlns:a16="http://schemas.microsoft.com/office/drawing/2014/main" id="{8E8FA800-33EB-44C6-87F5-891E752302B7}"/>
              </a:ext>
            </a:extLst>
          </p:cNvPr>
          <p:cNvSpPr>
            <a:spLocks noGrp="1"/>
          </p:cNvSpPr>
          <p:nvPr>
            <p:ph type="sldNum" sz="quarter" idx="12"/>
          </p:nvPr>
        </p:nvSpPr>
        <p:spPr/>
        <p:txBody>
          <a:bodyPr/>
          <a:lstStyle/>
          <a:p>
            <a:fld id="{00000000-1234-1234-1234-123412341234}" type="slidenum">
              <a:rPr lang="en" smtClean="0"/>
              <a:pPr/>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l="14221" t="18141" r="31972" b="13035"/>
          <a:stretch/>
        </p:blipFill>
        <p:spPr>
          <a:xfrm>
            <a:off x="1434634" y="75085"/>
            <a:ext cx="9322733" cy="6707833"/>
          </a:xfrm>
          <a:prstGeom prst="rect">
            <a:avLst/>
          </a:prstGeom>
          <a:noFill/>
          <a:ln>
            <a:noFill/>
          </a:ln>
        </p:spPr>
      </p:pic>
      <p:sp>
        <p:nvSpPr>
          <p:cNvPr id="78" name="Google Shape;78;p16"/>
          <p:cNvSpPr/>
          <p:nvPr/>
        </p:nvSpPr>
        <p:spPr>
          <a:xfrm>
            <a:off x="90467" y="45233"/>
            <a:ext cx="7455200" cy="6737600"/>
          </a:xfrm>
          <a:prstGeom prst="rect">
            <a:avLst/>
          </a:prstGeom>
          <a:solidFill>
            <a:schemeClr val="bg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79;p16"/>
          <p:cNvSpPr/>
          <p:nvPr/>
        </p:nvSpPr>
        <p:spPr>
          <a:xfrm>
            <a:off x="0" y="5048500"/>
            <a:ext cx="12192033" cy="1810000"/>
          </a:xfrm>
          <a:prstGeom prst="rect">
            <a:avLst/>
          </a:prstGeom>
          <a:solidFill>
            <a:srgbClr val="FF990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82F66B4E-CB69-4791-95B9-892E7F222E83}"/>
              </a:ext>
            </a:extLst>
          </p:cNvPr>
          <p:cNvSpPr txBox="1"/>
          <p:nvPr/>
        </p:nvSpPr>
        <p:spPr>
          <a:xfrm>
            <a:off x="914400" y="699247"/>
            <a:ext cx="5558117" cy="3170099"/>
          </a:xfrm>
          <a:prstGeom prst="rect">
            <a:avLst/>
          </a:prstGeom>
          <a:noFill/>
        </p:spPr>
        <p:txBody>
          <a:bodyPr wrap="square" rtlCol="0">
            <a:spAutoFit/>
          </a:bodyPr>
          <a:lstStyle/>
          <a:p>
            <a:pPr defTabSz="1219170">
              <a:buClr>
                <a:srgbClr val="000000"/>
              </a:buClr>
            </a:pPr>
            <a:r>
              <a:rPr lang="en-US" sz="2000" kern="0" dirty="0">
                <a:solidFill>
                  <a:srgbClr val="000000"/>
                </a:solidFill>
                <a:latin typeface="Arial"/>
                <a:cs typeface="Arial"/>
                <a:sym typeface="Arial"/>
              </a:rPr>
              <a:t>What do you notice about the people in this photograph?</a:t>
            </a:r>
          </a:p>
          <a:p>
            <a:pPr defTabSz="1219170">
              <a:buClr>
                <a:srgbClr val="000000"/>
              </a:buClr>
            </a:pPr>
            <a:endParaRPr lang="en-US" sz="2000" kern="0" dirty="0">
              <a:solidFill>
                <a:srgbClr val="000000"/>
              </a:solidFill>
              <a:latin typeface="Arial"/>
              <a:cs typeface="Arial"/>
              <a:sym typeface="Arial"/>
            </a:endParaRPr>
          </a:p>
          <a:p>
            <a:pPr defTabSz="1219170">
              <a:buClr>
                <a:srgbClr val="000000"/>
              </a:buClr>
            </a:pPr>
            <a:endParaRPr lang="en-US" sz="2000" kern="0" dirty="0">
              <a:solidFill>
                <a:srgbClr val="000000"/>
              </a:solidFill>
              <a:latin typeface="Arial"/>
              <a:cs typeface="Arial"/>
              <a:sym typeface="Arial"/>
            </a:endParaRPr>
          </a:p>
          <a:p>
            <a:pPr defTabSz="1219170">
              <a:buClr>
                <a:srgbClr val="000000"/>
              </a:buClr>
            </a:pPr>
            <a:endParaRPr lang="en-US" sz="2000" kern="0" dirty="0">
              <a:solidFill>
                <a:srgbClr val="000000"/>
              </a:solidFill>
              <a:latin typeface="Arial"/>
              <a:cs typeface="Arial"/>
              <a:sym typeface="Arial"/>
            </a:endParaRPr>
          </a:p>
          <a:p>
            <a:pPr defTabSz="1219170">
              <a:buClr>
                <a:srgbClr val="000000"/>
              </a:buClr>
            </a:pPr>
            <a:r>
              <a:rPr lang="en-US" sz="2000" kern="0" dirty="0">
                <a:solidFill>
                  <a:srgbClr val="000000"/>
                </a:solidFill>
                <a:latin typeface="Arial"/>
                <a:cs typeface="Arial"/>
                <a:sym typeface="Arial"/>
              </a:rPr>
              <a:t>How are they all connected?</a:t>
            </a:r>
          </a:p>
          <a:p>
            <a:pPr defTabSz="1219170">
              <a:buClr>
                <a:srgbClr val="000000"/>
              </a:buClr>
            </a:pPr>
            <a:endParaRPr lang="en-US" sz="2000" kern="0" dirty="0">
              <a:solidFill>
                <a:srgbClr val="000000"/>
              </a:solidFill>
              <a:latin typeface="Arial"/>
              <a:cs typeface="Arial"/>
              <a:sym typeface="Arial"/>
            </a:endParaRPr>
          </a:p>
          <a:p>
            <a:pPr defTabSz="1219170">
              <a:buClr>
                <a:srgbClr val="000000"/>
              </a:buClr>
            </a:pPr>
            <a:endParaRPr lang="en-US" sz="2000" kern="0" dirty="0">
              <a:solidFill>
                <a:srgbClr val="000000"/>
              </a:solidFill>
              <a:latin typeface="Arial"/>
              <a:cs typeface="Arial"/>
              <a:sym typeface="Arial"/>
            </a:endParaRPr>
          </a:p>
          <a:p>
            <a:pPr defTabSz="1219170">
              <a:buClr>
                <a:srgbClr val="000000"/>
              </a:buClr>
            </a:pPr>
            <a:endParaRPr lang="en-US" sz="2000" kern="0" dirty="0">
              <a:solidFill>
                <a:srgbClr val="000000"/>
              </a:solidFill>
              <a:latin typeface="Arial"/>
              <a:cs typeface="Arial"/>
              <a:sym typeface="Arial"/>
            </a:endParaRPr>
          </a:p>
          <a:p>
            <a:pPr defTabSz="1219170">
              <a:buClr>
                <a:srgbClr val="000000"/>
              </a:buClr>
            </a:pPr>
            <a:endParaRPr lang="en-US" sz="2000" kern="0" dirty="0">
              <a:solidFill>
                <a:srgbClr val="000000"/>
              </a:solidFill>
              <a:latin typeface="Arial"/>
              <a:cs typeface="Arial"/>
              <a:sym typeface="Arial"/>
            </a:endParaRPr>
          </a:p>
        </p:txBody>
      </p:sp>
      <p:sp>
        <p:nvSpPr>
          <p:cNvPr id="3" name="Slide Number Placeholder 2">
            <a:extLst>
              <a:ext uri="{FF2B5EF4-FFF2-40B4-BE49-F238E27FC236}">
                <a16:creationId xmlns:a16="http://schemas.microsoft.com/office/drawing/2014/main" id="{68004A05-046F-4928-9DBF-36108C4E8979}"/>
              </a:ext>
            </a:extLst>
          </p:cNvPr>
          <p:cNvSpPr>
            <a:spLocks noGrp="1"/>
          </p:cNvSpPr>
          <p:nvPr>
            <p:ph type="sldNum" sz="quarter" idx="12"/>
          </p:nvPr>
        </p:nvSpPr>
        <p:spPr/>
        <p:txBody>
          <a:bodyPr/>
          <a:lstStyle/>
          <a:p>
            <a:fld id="{00000000-1234-1234-1234-123412341234}" type="slidenum">
              <a:rPr lang="en" smtClean="0"/>
              <a:pPr/>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p:cNvPicPr preferRelativeResize="0"/>
          <p:nvPr/>
        </p:nvPicPr>
        <p:blipFill rotWithShape="1">
          <a:blip r:embed="rId3">
            <a:alphaModFix/>
          </a:blip>
          <a:srcRect l="19343" t="19542" r="32391" b="19829"/>
          <a:stretch/>
        </p:blipFill>
        <p:spPr>
          <a:xfrm>
            <a:off x="3639845" y="136524"/>
            <a:ext cx="8362765" cy="5909169"/>
          </a:xfrm>
          <a:prstGeom prst="rect">
            <a:avLst/>
          </a:prstGeom>
          <a:noFill/>
          <a:ln>
            <a:noFill/>
          </a:ln>
        </p:spPr>
      </p:pic>
      <p:sp>
        <p:nvSpPr>
          <p:cNvPr id="2" name="TextBox 1">
            <a:extLst>
              <a:ext uri="{FF2B5EF4-FFF2-40B4-BE49-F238E27FC236}">
                <a16:creationId xmlns:a16="http://schemas.microsoft.com/office/drawing/2014/main" id="{C4F21976-B4EC-4279-A79E-947385206BD5}"/>
              </a:ext>
            </a:extLst>
          </p:cNvPr>
          <p:cNvSpPr txBox="1"/>
          <p:nvPr/>
        </p:nvSpPr>
        <p:spPr>
          <a:xfrm>
            <a:off x="259976" y="367553"/>
            <a:ext cx="3210453" cy="3970318"/>
          </a:xfrm>
          <a:prstGeom prst="rect">
            <a:avLst/>
          </a:prstGeom>
          <a:noFill/>
        </p:spPr>
        <p:txBody>
          <a:bodyPr wrap="square" rtlCol="0">
            <a:spAutoFit/>
          </a:bodyPr>
          <a:lstStyle/>
          <a:p>
            <a:pPr defTabSz="1219170">
              <a:buClr>
                <a:srgbClr val="000000"/>
              </a:buClr>
            </a:pPr>
            <a:r>
              <a:rPr lang="en-US" kern="0" dirty="0">
                <a:solidFill>
                  <a:srgbClr val="000000"/>
                </a:solidFill>
                <a:latin typeface="Arial"/>
                <a:cs typeface="Arial"/>
                <a:sym typeface="Arial"/>
              </a:rPr>
              <a:t>What problem is illustrated in this photograph?</a:t>
            </a:r>
          </a:p>
          <a:p>
            <a:pPr defTabSz="1219170">
              <a:buClr>
                <a:srgbClr val="000000"/>
              </a:buClr>
            </a:pPr>
            <a:endParaRPr lang="en-US" kern="0" dirty="0">
              <a:solidFill>
                <a:srgbClr val="000000"/>
              </a:solidFill>
              <a:latin typeface="Arial"/>
              <a:cs typeface="Arial"/>
              <a:sym typeface="Arial"/>
            </a:endParaRPr>
          </a:p>
          <a:p>
            <a:pPr defTabSz="1219170">
              <a:buClr>
                <a:srgbClr val="000000"/>
              </a:buClr>
            </a:pPr>
            <a:endParaRPr lang="en-US" kern="0" dirty="0">
              <a:solidFill>
                <a:srgbClr val="000000"/>
              </a:solidFill>
              <a:latin typeface="Arial"/>
              <a:cs typeface="Arial"/>
              <a:sym typeface="Arial"/>
            </a:endParaRPr>
          </a:p>
          <a:p>
            <a:pPr defTabSz="1219170">
              <a:buClr>
                <a:srgbClr val="000000"/>
              </a:buClr>
            </a:pPr>
            <a:endParaRPr lang="en-US" kern="0" dirty="0">
              <a:solidFill>
                <a:srgbClr val="000000"/>
              </a:solidFill>
              <a:latin typeface="Arial"/>
              <a:cs typeface="Arial"/>
              <a:sym typeface="Arial"/>
            </a:endParaRPr>
          </a:p>
          <a:p>
            <a:pPr defTabSz="1219170">
              <a:buClr>
                <a:srgbClr val="000000"/>
              </a:buClr>
            </a:pPr>
            <a:endParaRPr lang="en-US" kern="0" dirty="0">
              <a:solidFill>
                <a:srgbClr val="000000"/>
              </a:solidFill>
              <a:latin typeface="Arial"/>
              <a:cs typeface="Arial"/>
              <a:sym typeface="Arial"/>
            </a:endParaRPr>
          </a:p>
          <a:p>
            <a:pPr defTabSz="1219170">
              <a:buClr>
                <a:srgbClr val="000000"/>
              </a:buClr>
            </a:pPr>
            <a:endParaRPr lang="en-US" kern="0" dirty="0">
              <a:solidFill>
                <a:srgbClr val="000000"/>
              </a:solidFill>
              <a:latin typeface="Arial"/>
              <a:cs typeface="Arial"/>
              <a:sym typeface="Arial"/>
            </a:endParaRPr>
          </a:p>
          <a:p>
            <a:pPr defTabSz="1219170">
              <a:buClr>
                <a:srgbClr val="000000"/>
              </a:buClr>
            </a:pPr>
            <a:endParaRPr lang="en-US" kern="0" dirty="0">
              <a:solidFill>
                <a:srgbClr val="000000"/>
              </a:solidFill>
              <a:latin typeface="Arial"/>
              <a:cs typeface="Arial"/>
              <a:sym typeface="Arial"/>
            </a:endParaRPr>
          </a:p>
          <a:p>
            <a:pPr defTabSz="1219170">
              <a:buClr>
                <a:srgbClr val="000000"/>
              </a:buClr>
            </a:pPr>
            <a:endParaRPr lang="en-US" kern="0" dirty="0">
              <a:solidFill>
                <a:srgbClr val="000000"/>
              </a:solidFill>
              <a:latin typeface="Arial"/>
              <a:cs typeface="Arial"/>
              <a:sym typeface="Arial"/>
            </a:endParaRPr>
          </a:p>
          <a:p>
            <a:pPr defTabSz="1219170">
              <a:buClr>
                <a:srgbClr val="000000"/>
              </a:buClr>
            </a:pPr>
            <a:r>
              <a:rPr lang="en-US" kern="0" dirty="0">
                <a:solidFill>
                  <a:srgbClr val="000000"/>
                </a:solidFill>
                <a:latin typeface="Arial"/>
                <a:cs typeface="Arial"/>
                <a:sym typeface="Arial"/>
              </a:rPr>
              <a:t>How does the caption change your perspective on the event in this photograph?</a:t>
            </a:r>
          </a:p>
          <a:p>
            <a:pPr defTabSz="1219170">
              <a:buClr>
                <a:srgbClr val="000000"/>
              </a:buClr>
            </a:pPr>
            <a:endParaRPr lang="en-US" kern="0" dirty="0">
              <a:solidFill>
                <a:srgbClr val="000000"/>
              </a:solidFill>
              <a:latin typeface="Arial"/>
              <a:cs typeface="Arial"/>
              <a:sym typeface="Arial"/>
            </a:endParaRPr>
          </a:p>
          <a:p>
            <a:pPr defTabSz="1219170">
              <a:buClr>
                <a:srgbClr val="000000"/>
              </a:buClr>
            </a:pPr>
            <a:endParaRPr lang="en-US" kern="0" dirty="0">
              <a:solidFill>
                <a:srgbClr val="000000"/>
              </a:solidFill>
              <a:latin typeface="Arial"/>
              <a:cs typeface="Arial"/>
              <a:sym typeface="Arial"/>
            </a:endParaRPr>
          </a:p>
        </p:txBody>
      </p:sp>
      <p:sp>
        <p:nvSpPr>
          <p:cNvPr id="3" name="Slide Number Placeholder 2">
            <a:extLst>
              <a:ext uri="{FF2B5EF4-FFF2-40B4-BE49-F238E27FC236}">
                <a16:creationId xmlns:a16="http://schemas.microsoft.com/office/drawing/2014/main" id="{6FFF00D6-BD83-400C-AB9D-578A950B3408}"/>
              </a:ext>
            </a:extLst>
          </p:cNvPr>
          <p:cNvSpPr>
            <a:spLocks noGrp="1"/>
          </p:cNvSpPr>
          <p:nvPr>
            <p:ph type="sldNum" sz="quarter" idx="12"/>
          </p:nvPr>
        </p:nvSpPr>
        <p:spPr/>
        <p:txBody>
          <a:bodyPr/>
          <a:lstStyle/>
          <a:p>
            <a:fld id="{00000000-1234-1234-1234-123412341234}" type="slidenum">
              <a:rPr lang="en" smtClean="0"/>
              <a:pPr/>
              <a:t>6</a:t>
            </a:fld>
            <a:endParaRPr lang="en"/>
          </a:p>
        </p:txBody>
      </p:sp>
      <p:sp>
        <p:nvSpPr>
          <p:cNvPr id="4" name="TextBox 3">
            <a:extLst>
              <a:ext uri="{FF2B5EF4-FFF2-40B4-BE49-F238E27FC236}">
                <a16:creationId xmlns:a16="http://schemas.microsoft.com/office/drawing/2014/main" id="{58712BFD-D2FF-481D-84EC-72DDB7D2BC46}"/>
              </a:ext>
            </a:extLst>
          </p:cNvPr>
          <p:cNvSpPr txBox="1"/>
          <p:nvPr/>
        </p:nvSpPr>
        <p:spPr>
          <a:xfrm>
            <a:off x="4092606" y="6045693"/>
            <a:ext cx="7740588" cy="523220"/>
          </a:xfrm>
          <a:prstGeom prst="rect">
            <a:avLst/>
          </a:prstGeom>
          <a:noFill/>
        </p:spPr>
        <p:txBody>
          <a:bodyPr wrap="square" rtlCol="0">
            <a:spAutoFit/>
          </a:bodyPr>
          <a:lstStyle/>
          <a:p>
            <a:pPr algn="ctr"/>
            <a:r>
              <a:rPr lang="en-US" sz="1400" dirty="0"/>
              <a:t>White children cheer outside an African American residence that they set on fire.</a:t>
            </a:r>
          </a:p>
          <a:p>
            <a:pPr algn="ctr"/>
            <a:r>
              <a:rPr lang="en-US" sz="1400" i="1" dirty="0" err="1"/>
              <a:t>Bettman</a:t>
            </a:r>
            <a:r>
              <a:rPr lang="en-US" sz="1400" i="1" dirty="0"/>
              <a:t> Archive/Getty Images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F1447B-9CCB-4651-B6FA-07B00C6AFA92}"/>
              </a:ext>
            </a:extLst>
          </p:cNvPr>
          <p:cNvSpPr/>
          <p:nvPr/>
        </p:nvSpPr>
        <p:spPr>
          <a:xfrm>
            <a:off x="5179381" y="723075"/>
            <a:ext cx="5846685" cy="2246769"/>
          </a:xfrm>
          <a:prstGeom prst="rect">
            <a:avLst/>
          </a:prstGeom>
        </p:spPr>
        <p:txBody>
          <a:bodyPr wrap="square">
            <a:spAutoFit/>
          </a:bodyPr>
          <a:lstStyle/>
          <a:p>
            <a:pPr lvl="0">
              <a:defRPr sz="1800" b="0" i="0" u="none" strike="noStrike" kern="0" cap="none" spc="0" baseline="0">
                <a:solidFill>
                  <a:srgbClr val="000000"/>
                </a:solidFill>
                <a:uFillTx/>
              </a:defRPr>
            </a:pPr>
            <a:r>
              <a:rPr lang="en-US" sz="2000" dirty="0">
                <a:solidFill>
                  <a:srgbClr val="000000"/>
                </a:solidFill>
                <a:latin typeface="Arial" panose="020B0604020202020204" pitchFamily="34" charset="0"/>
                <a:cs typeface="Arial" panose="020B0604020202020204" pitchFamily="34" charset="0"/>
              </a:rPr>
              <a:t>Watch </a:t>
            </a:r>
            <a:r>
              <a:rPr lang="en-US" sz="2000" dirty="0">
                <a:latin typeface="Arial" panose="020B0604020202020204" pitchFamily="34" charset="0"/>
                <a:cs typeface="Arial" panose="020B0604020202020204" pitchFamily="34" charset="0"/>
              </a:rPr>
              <a:t>the video 1919 Chicago Race Riots by clicking this link </a:t>
            </a:r>
            <a:r>
              <a:rPr lang="en-US" sz="2000" dirty="0">
                <a:latin typeface="Arial" panose="020B0604020202020204" pitchFamily="34" charset="0"/>
                <a:cs typeface="Arial" panose="020B0604020202020204" pitchFamily="34" charset="0"/>
                <a:hlinkClick r:id="rId2"/>
              </a:rPr>
              <a:t>https://www.youtube.com/watch?v=Dktk8nr8IhI</a:t>
            </a:r>
            <a:endParaRPr lang="en-US" sz="2000" dirty="0">
              <a:latin typeface="Arial" panose="020B0604020202020204" pitchFamily="34" charset="0"/>
              <a:cs typeface="Arial" panose="020B0604020202020204" pitchFamily="34" charset="0"/>
            </a:endParaRPr>
          </a:p>
          <a:p>
            <a:pPr lvl="0" defTabSz="914400">
              <a:defRPr sz="1800" b="0" i="0" u="none" strike="noStrike" kern="0" cap="none" spc="0" baseline="0">
                <a:solidFill>
                  <a:srgbClr val="000000"/>
                </a:solidFill>
                <a:uFillTx/>
              </a:defRPr>
            </a:pPr>
            <a:endParaRPr lang="en-US" sz="2000" dirty="0">
              <a:latin typeface="Arial" panose="020B0604020202020204" pitchFamily="34" charset="0"/>
              <a:cs typeface="Arial" panose="020B0604020202020204" pitchFamily="34" charset="0"/>
            </a:endParaRPr>
          </a:p>
          <a:p>
            <a:pPr lvl="0" defTabSz="914400">
              <a:defRPr sz="1800" b="0" i="0" u="none" strike="noStrike" kern="0" cap="none" spc="0" baseline="0">
                <a:solidFill>
                  <a:srgbClr val="000000"/>
                </a:solidFill>
                <a:uFillTx/>
              </a:defRPr>
            </a:pPr>
            <a:r>
              <a:rPr lang="en-US" sz="2000" dirty="0">
                <a:latin typeface="Arial" panose="020B0604020202020204" pitchFamily="34" charset="0"/>
                <a:cs typeface="Arial" panose="020B0604020202020204" pitchFamily="34" charset="0"/>
              </a:rPr>
              <a:t>Then look at the historical photographs on the next slides and think about the words that Carl Sandburg wrote.</a:t>
            </a:r>
          </a:p>
        </p:txBody>
      </p:sp>
      <p:sp>
        <p:nvSpPr>
          <p:cNvPr id="3" name="Slide Number Placeholder 2">
            <a:extLst>
              <a:ext uri="{FF2B5EF4-FFF2-40B4-BE49-F238E27FC236}">
                <a16:creationId xmlns:a16="http://schemas.microsoft.com/office/drawing/2014/main" id="{3AA4C3A8-5B21-468E-BC0C-2928A65574EE}"/>
              </a:ext>
            </a:extLst>
          </p:cNvPr>
          <p:cNvSpPr>
            <a:spLocks noGrp="1"/>
          </p:cNvSpPr>
          <p:nvPr>
            <p:ph type="sldNum" sz="quarter" idx="12"/>
          </p:nvPr>
        </p:nvSpPr>
        <p:spPr/>
        <p:txBody>
          <a:bodyPr/>
          <a:lstStyle/>
          <a:p>
            <a:fld id="{00000000-1234-1234-1234-123412341234}" type="slidenum">
              <a:rPr lang="en" smtClean="0"/>
              <a:pPr/>
              <a:t>7</a:t>
            </a:fld>
            <a:endParaRPr lang="en"/>
          </a:p>
        </p:txBody>
      </p:sp>
      <p:pic>
        <p:nvPicPr>
          <p:cNvPr id="1026" name="Picture 2" descr="Amazon.com: The Chicago Race Riots: July, 1919 eBook: Sandburg ...">
            <a:extLst>
              <a:ext uri="{FF2B5EF4-FFF2-40B4-BE49-F238E27FC236}">
                <a16:creationId xmlns:a16="http://schemas.microsoft.com/office/drawing/2014/main" id="{2233A523-9A5B-4136-8B1D-5C6F1B939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35" y="364168"/>
            <a:ext cx="3965021" cy="6273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24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jpg">
            <a:extLst>
              <a:ext uri="{FF2B5EF4-FFF2-40B4-BE49-F238E27FC236}">
                <a16:creationId xmlns:a16="http://schemas.microsoft.com/office/drawing/2014/main" id="{7DC385D9-A940-4FC1-B1D2-2D1BC401570D}"/>
              </a:ext>
            </a:extLst>
          </p:cNvPr>
          <p:cNvPicPr/>
          <p:nvPr/>
        </p:nvPicPr>
        <p:blipFill>
          <a:blip r:embed="rId2"/>
          <a:srcRect/>
          <a:stretch>
            <a:fillRect/>
          </a:stretch>
        </p:blipFill>
        <p:spPr>
          <a:xfrm>
            <a:off x="582348" y="865555"/>
            <a:ext cx="6410915" cy="3768050"/>
          </a:xfrm>
          <a:prstGeom prst="rect">
            <a:avLst/>
          </a:prstGeom>
          <a:ln/>
        </p:spPr>
      </p:pic>
      <p:sp>
        <p:nvSpPr>
          <p:cNvPr id="3" name="Rectangle 2">
            <a:extLst>
              <a:ext uri="{FF2B5EF4-FFF2-40B4-BE49-F238E27FC236}">
                <a16:creationId xmlns:a16="http://schemas.microsoft.com/office/drawing/2014/main" id="{16E0E22F-D59C-4890-B488-4791D405E0A8}"/>
              </a:ext>
            </a:extLst>
          </p:cNvPr>
          <p:cNvSpPr/>
          <p:nvPr/>
        </p:nvSpPr>
        <p:spPr>
          <a:xfrm>
            <a:off x="7261933" y="846498"/>
            <a:ext cx="4483223" cy="5165004"/>
          </a:xfrm>
          <a:prstGeom prst="rect">
            <a:avLst/>
          </a:prstGeom>
        </p:spPr>
        <p:txBody>
          <a:bodyPr wrap="square">
            <a:spAutoFit/>
          </a:bodyPr>
          <a:lstStyle/>
          <a:p>
            <a:pPr>
              <a:lnSpc>
                <a:spcPct val="115000"/>
              </a:lnSpc>
            </a:pPr>
            <a:r>
              <a:rPr lang="en-US" sz="1600" dirty="0">
                <a:latin typeface="Arial" panose="020B0604020202020204" pitchFamily="34" charset="0"/>
                <a:ea typeface="Arial" panose="020B0604020202020204" pitchFamily="34" charset="0"/>
              </a:rPr>
              <a:t>“The so-called race riots in Chicago during the last week in July 1919, started on a Sunday at a bathing beach. A colored boy swam across an imaginary segregation line.  White boys threw rocks at him and knocked him off a raft.  He was drowned. Colored people rushed to a policeman and asked for the arrest of the boys throwing stones.  The policeman refused.  As the dead body of the drowned boy was being handled, more rocks were thrown, on both sides. The policeman held on to his refusal to make arrests.  Fighting then began that spread to all the borders of the Black Belt. The score at the end of three days was recorded as twenty negroes dead, fourteen white men dead, and a number of negro houses burned.”</a:t>
            </a:r>
          </a:p>
          <a:p>
            <a:pPr>
              <a:lnSpc>
                <a:spcPct val="115000"/>
              </a:lnSpc>
            </a:pPr>
            <a:r>
              <a:rPr lang="en-US" sz="1600" dirty="0">
                <a:latin typeface="Arial" panose="020B0604020202020204" pitchFamily="34" charset="0"/>
                <a:ea typeface="Arial" panose="020B0604020202020204" pitchFamily="34" charset="0"/>
              </a:rPr>
              <a:t>--Carl Sandburg “The Chicago Race Riots, July 1919”</a:t>
            </a:r>
          </a:p>
        </p:txBody>
      </p:sp>
      <p:sp>
        <p:nvSpPr>
          <p:cNvPr id="4" name="Slide Number Placeholder 3">
            <a:extLst>
              <a:ext uri="{FF2B5EF4-FFF2-40B4-BE49-F238E27FC236}">
                <a16:creationId xmlns:a16="http://schemas.microsoft.com/office/drawing/2014/main" id="{C2CACADA-B8F0-4D77-8ADF-E6415A86EA42}"/>
              </a:ext>
            </a:extLst>
          </p:cNvPr>
          <p:cNvSpPr>
            <a:spLocks noGrp="1"/>
          </p:cNvSpPr>
          <p:nvPr>
            <p:ph type="sldNum" sz="quarter"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509031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9.png">
            <a:extLst>
              <a:ext uri="{FF2B5EF4-FFF2-40B4-BE49-F238E27FC236}">
                <a16:creationId xmlns:a16="http://schemas.microsoft.com/office/drawing/2014/main" id="{EA537EFA-90F5-4C59-81A4-5B344830F153}"/>
              </a:ext>
            </a:extLst>
          </p:cNvPr>
          <p:cNvPicPr/>
          <p:nvPr/>
        </p:nvPicPr>
        <p:blipFill>
          <a:blip r:embed="rId2"/>
          <a:srcRect/>
          <a:stretch>
            <a:fillRect/>
          </a:stretch>
        </p:blipFill>
        <p:spPr>
          <a:xfrm>
            <a:off x="437179" y="532329"/>
            <a:ext cx="6772275" cy="4133850"/>
          </a:xfrm>
          <a:prstGeom prst="rect">
            <a:avLst/>
          </a:prstGeom>
          <a:ln/>
        </p:spPr>
      </p:pic>
      <p:sp>
        <p:nvSpPr>
          <p:cNvPr id="3" name="Rectangle 2">
            <a:extLst>
              <a:ext uri="{FF2B5EF4-FFF2-40B4-BE49-F238E27FC236}">
                <a16:creationId xmlns:a16="http://schemas.microsoft.com/office/drawing/2014/main" id="{A072738C-769B-4A60-8881-8C59022F4FC6}"/>
              </a:ext>
            </a:extLst>
          </p:cNvPr>
          <p:cNvSpPr/>
          <p:nvPr/>
        </p:nvSpPr>
        <p:spPr>
          <a:xfrm>
            <a:off x="6448146" y="532329"/>
            <a:ext cx="6096000" cy="4888518"/>
          </a:xfrm>
          <a:prstGeom prst="rect">
            <a:avLst/>
          </a:prstGeom>
        </p:spPr>
        <p:txBody>
          <a:bodyPr>
            <a:spAutoFit/>
          </a:bodyPr>
          <a:lstStyle/>
          <a:p>
            <a:pPr algn="ctr">
              <a:lnSpc>
                <a:spcPct val="150000"/>
              </a:lnSpc>
            </a:pPr>
            <a:r>
              <a:rPr lang="en-US" sz="3200" b="1" i="1" dirty="0">
                <a:highlight>
                  <a:srgbClr val="FFFFFF"/>
                </a:highlight>
                <a:latin typeface="Arial" panose="020B0604020202020204" pitchFamily="34" charset="0"/>
                <a:ea typeface="Arial" panose="020B0604020202020204" pitchFamily="34" charset="0"/>
              </a:rPr>
              <a:t>The Liars</a:t>
            </a:r>
          </a:p>
          <a:p>
            <a:pPr algn="ctr">
              <a:lnSpc>
                <a:spcPct val="150000"/>
              </a:lnSpc>
            </a:pPr>
            <a:r>
              <a:rPr lang="en-US" sz="1600" i="1" dirty="0">
                <a:highlight>
                  <a:srgbClr val="FFFFFF"/>
                </a:highlight>
                <a:latin typeface="Arial" panose="020B0604020202020204" pitchFamily="34" charset="0"/>
                <a:ea typeface="Arial" panose="020B0604020202020204" pitchFamily="34" charset="0"/>
              </a:rPr>
              <a:t>By Carl Sandburg</a:t>
            </a:r>
          </a:p>
          <a:p>
            <a:pPr algn="ctr">
              <a:lnSpc>
                <a:spcPct val="150000"/>
              </a:lnSpc>
            </a:pPr>
            <a:endParaRPr lang="en-US" i="1" dirty="0">
              <a:highlight>
                <a:srgbClr val="FFFFFF"/>
              </a:highlight>
              <a:latin typeface="Arial" panose="020B0604020202020204" pitchFamily="34" charset="0"/>
              <a:ea typeface="Arial" panose="020B0604020202020204" pitchFamily="34" charset="0"/>
            </a:endParaRPr>
          </a:p>
          <a:p>
            <a:pPr algn="ctr">
              <a:lnSpc>
                <a:spcPct val="150000"/>
              </a:lnSpc>
            </a:pPr>
            <a:r>
              <a:rPr lang="en-US" i="1" dirty="0">
                <a:highlight>
                  <a:srgbClr val="FFFFFF"/>
                </a:highlight>
                <a:latin typeface="Arial" panose="020B0604020202020204" pitchFamily="34" charset="0"/>
                <a:ea typeface="Arial" panose="020B0604020202020204" pitchFamily="34" charset="0"/>
              </a:rPr>
              <a:t>“So I hear The People tell each other:</a:t>
            </a:r>
            <a:endParaRPr lang="en-US" dirty="0">
              <a:latin typeface="Arial" panose="020B0604020202020204" pitchFamily="34" charset="0"/>
              <a:ea typeface="Arial" panose="020B0604020202020204" pitchFamily="34" charset="0"/>
            </a:endParaRPr>
          </a:p>
          <a:p>
            <a:pPr algn="ctr">
              <a:lnSpc>
                <a:spcPct val="150000"/>
              </a:lnSpc>
            </a:pPr>
            <a:r>
              <a:rPr lang="en-US" i="1" dirty="0">
                <a:highlight>
                  <a:srgbClr val="FFFFFF"/>
                </a:highlight>
                <a:latin typeface="Arial" panose="020B0604020202020204" pitchFamily="34" charset="0"/>
                <a:ea typeface="Arial" panose="020B0604020202020204" pitchFamily="34" charset="0"/>
              </a:rPr>
              <a:t>Look at today and tomorrow,</a:t>
            </a:r>
            <a:endParaRPr lang="en-US" dirty="0">
              <a:latin typeface="Arial" panose="020B0604020202020204" pitchFamily="34" charset="0"/>
              <a:ea typeface="Arial" panose="020B0604020202020204" pitchFamily="34" charset="0"/>
            </a:endParaRPr>
          </a:p>
          <a:p>
            <a:pPr algn="ctr">
              <a:lnSpc>
                <a:spcPct val="150000"/>
              </a:lnSpc>
            </a:pPr>
            <a:r>
              <a:rPr lang="en-US" i="1" dirty="0">
                <a:highlight>
                  <a:srgbClr val="FFFFFF"/>
                </a:highlight>
                <a:latin typeface="Arial" panose="020B0604020202020204" pitchFamily="34" charset="0"/>
                <a:ea typeface="Arial" panose="020B0604020202020204" pitchFamily="34" charset="0"/>
              </a:rPr>
              <a:t>Fix this clock that nicks off millions</a:t>
            </a:r>
            <a:endParaRPr lang="en-US" dirty="0">
              <a:latin typeface="Arial" panose="020B0604020202020204" pitchFamily="34" charset="0"/>
              <a:ea typeface="Arial" panose="020B0604020202020204" pitchFamily="34" charset="0"/>
            </a:endParaRPr>
          </a:p>
          <a:p>
            <a:pPr algn="ctr">
              <a:lnSpc>
                <a:spcPct val="150000"/>
              </a:lnSpc>
            </a:pPr>
            <a:r>
              <a:rPr lang="en-US" i="1" dirty="0">
                <a:highlight>
                  <a:srgbClr val="FFFFFF"/>
                </a:highlight>
                <a:latin typeface="Arial" panose="020B0604020202020204" pitchFamily="34" charset="0"/>
                <a:ea typeface="Arial" panose="020B0604020202020204" pitchFamily="34" charset="0"/>
              </a:rPr>
              <a:t>When the Liars say it’s time.</a:t>
            </a:r>
            <a:endParaRPr lang="en-US" dirty="0">
              <a:latin typeface="Arial" panose="020B0604020202020204" pitchFamily="34" charset="0"/>
              <a:ea typeface="Arial" panose="020B0604020202020204" pitchFamily="34" charset="0"/>
            </a:endParaRPr>
          </a:p>
          <a:p>
            <a:pPr algn="ctr">
              <a:lnSpc>
                <a:spcPct val="150000"/>
              </a:lnSpc>
            </a:pPr>
            <a:r>
              <a:rPr lang="en-US" i="1" dirty="0">
                <a:highlight>
                  <a:srgbClr val="FFFFFF"/>
                </a:highlight>
                <a:latin typeface="Arial" panose="020B0604020202020204" pitchFamily="34" charset="0"/>
                <a:ea typeface="Arial" panose="020B0604020202020204" pitchFamily="34" charset="0"/>
              </a:rPr>
              <a:t>Take things into your own hands.</a:t>
            </a:r>
            <a:endParaRPr lang="en-US" dirty="0">
              <a:latin typeface="Arial" panose="020B0604020202020204" pitchFamily="34" charset="0"/>
              <a:ea typeface="Arial" panose="020B0604020202020204" pitchFamily="34" charset="0"/>
            </a:endParaRPr>
          </a:p>
          <a:p>
            <a:pPr algn="ctr">
              <a:lnSpc>
                <a:spcPct val="150000"/>
              </a:lnSpc>
            </a:pPr>
            <a:r>
              <a:rPr lang="en-US" i="1" dirty="0">
                <a:highlight>
                  <a:srgbClr val="FFFFFF"/>
                </a:highlight>
                <a:latin typeface="Arial" panose="020B0604020202020204" pitchFamily="34" charset="0"/>
                <a:ea typeface="Arial" panose="020B0604020202020204" pitchFamily="34" charset="0"/>
              </a:rPr>
              <a:t>To hell with ‘</a:t>
            </a:r>
            <a:r>
              <a:rPr lang="en-US" i="1" dirty="0" err="1">
                <a:highlight>
                  <a:srgbClr val="FFFFFF"/>
                </a:highlight>
                <a:latin typeface="Arial" panose="020B0604020202020204" pitchFamily="34" charset="0"/>
                <a:ea typeface="Arial" panose="020B0604020202020204" pitchFamily="34" charset="0"/>
              </a:rPr>
              <a:t>em</a:t>
            </a:r>
            <a:r>
              <a:rPr lang="en-US" i="1" dirty="0">
                <a:highlight>
                  <a:srgbClr val="FFFFFF"/>
                </a:highlight>
                <a:latin typeface="Arial" panose="020B0604020202020204" pitchFamily="34" charset="0"/>
                <a:ea typeface="Arial" panose="020B0604020202020204" pitchFamily="34" charset="0"/>
              </a:rPr>
              <a:t> all,</a:t>
            </a:r>
            <a:endParaRPr lang="en-US" dirty="0">
              <a:latin typeface="Arial" panose="020B0604020202020204" pitchFamily="34" charset="0"/>
              <a:ea typeface="Arial" panose="020B0604020202020204" pitchFamily="34" charset="0"/>
            </a:endParaRPr>
          </a:p>
          <a:p>
            <a:pPr algn="ctr">
              <a:lnSpc>
                <a:spcPct val="150000"/>
              </a:lnSpc>
            </a:pPr>
            <a:r>
              <a:rPr lang="en-US" i="1" dirty="0">
                <a:highlight>
                  <a:srgbClr val="FFFFFF"/>
                </a:highlight>
                <a:latin typeface="Arial" panose="020B0604020202020204" pitchFamily="34" charset="0"/>
                <a:ea typeface="Arial" panose="020B0604020202020204" pitchFamily="34" charset="0"/>
              </a:rPr>
              <a:t>The liars who lie to nations.</a:t>
            </a:r>
            <a:endParaRPr lang="en-US" dirty="0">
              <a:latin typeface="Arial" panose="020B0604020202020204" pitchFamily="34" charset="0"/>
              <a:ea typeface="Arial" panose="020B0604020202020204" pitchFamily="34" charset="0"/>
            </a:endParaRPr>
          </a:p>
          <a:p>
            <a:pPr algn="ctr">
              <a:lnSpc>
                <a:spcPct val="150000"/>
              </a:lnSpc>
            </a:pPr>
            <a:r>
              <a:rPr lang="en-US" i="1" dirty="0">
                <a:highlight>
                  <a:srgbClr val="FFFFFF"/>
                </a:highlight>
                <a:latin typeface="Arial" panose="020B0604020202020204" pitchFamily="34" charset="0"/>
                <a:ea typeface="Arial" panose="020B0604020202020204" pitchFamily="34" charset="0"/>
              </a:rPr>
              <a:t>The liars who lie to The People.”</a:t>
            </a:r>
            <a:endParaRPr lang="en-US" dirty="0">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34E45D52-4D38-4F59-BEF4-33D6273BF73E}"/>
              </a:ext>
            </a:extLst>
          </p:cNvPr>
          <p:cNvSpPr>
            <a:spLocks noGrp="1"/>
          </p:cNvSpPr>
          <p:nvPr>
            <p:ph type="sldNum" sz="quarter"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1023957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TotalTime>
  <Words>919</Words>
  <Application>Microsoft Office PowerPoint</Application>
  <PresentationFormat>Widescreen</PresentationFormat>
  <Paragraphs>114</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vt:lpstr>
      <vt:lpstr>Frutiger LT Std 45 Light</vt:lpstr>
      <vt:lpstr>Office Theme</vt:lpstr>
      <vt:lpstr>PowerPoint Presentation</vt:lpstr>
      <vt:lpstr>Civil Rights: Then and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Perschall, Sarah</cp:lastModifiedBy>
  <cp:revision>179</cp:revision>
  <dcterms:created xsi:type="dcterms:W3CDTF">2020-06-23T18:05:16Z</dcterms:created>
  <dcterms:modified xsi:type="dcterms:W3CDTF">2020-08-10T15:01:19Z</dcterms:modified>
</cp:coreProperties>
</file>